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70" r:id="rId10"/>
    <p:sldId id="264" r:id="rId11"/>
    <p:sldId id="276" r:id="rId12"/>
    <p:sldId id="277" r:id="rId13"/>
    <p:sldId id="271" r:id="rId14"/>
    <p:sldId id="272" r:id="rId15"/>
    <p:sldId id="275" r:id="rId16"/>
    <p:sldId id="274" r:id="rId17"/>
    <p:sldId id="273" r:id="rId18"/>
    <p:sldId id="278" r:id="rId19"/>
    <p:sldId id="279" r:id="rId20"/>
    <p:sldId id="282" r:id="rId21"/>
    <p:sldId id="283" r:id="rId22"/>
    <p:sldId id="284" r:id="rId23"/>
    <p:sldId id="285" r:id="rId24"/>
    <p:sldId id="286" r:id="rId25"/>
    <p:sldId id="288" r:id="rId26"/>
    <p:sldId id="280" r:id="rId27"/>
    <p:sldId id="281" r:id="rId28"/>
    <p:sldId id="267" r:id="rId29"/>
    <p:sldId id="287" r:id="rId30"/>
    <p:sldId id="268" r:id="rId31"/>
    <p:sldId id="26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DB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21" d="100"/>
          <a:sy n="121" d="100"/>
        </p:scale>
        <p:origin x="17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3B208-7829-4A4B-BB6A-3C356420D956}" type="datetimeFigureOut">
              <a:rPr lang="en-IN" smtClean="0"/>
              <a:t>12/06/21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49783-423A-4EF5-9146-DD7FDBFCF13A}" type="slidenum">
              <a:rPr lang="en-IN" smtClean="0"/>
              <a:t>‹#›</a:t>
            </a:fld>
            <a:endParaRPr lang="en-IN" dirty="0"/>
          </a:p>
        </p:txBody>
      </p:sp>
    </p:spTree>
    <p:extLst>
      <p:ext uri="{BB962C8B-B14F-4D97-AF65-F5344CB8AC3E}">
        <p14:creationId xmlns:p14="http://schemas.microsoft.com/office/powerpoint/2010/main" val="118811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AB032CD-86C7-489D-8BD7-275B2B8DA7B1}" type="datetime1">
              <a:rPr lang="en-US" smtClean="0"/>
              <a:t>6/12/21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400124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CBAD3B-7F39-4768-A291-6B482925339E}" type="datetime1">
              <a:rPr lang="en-US" smtClean="0"/>
              <a:t>6/12/21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682560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9447C3-77D5-442E-B814-90410FBFA9A9}" type="datetime1">
              <a:rPr lang="en-US" smtClean="0"/>
              <a:t>6/12/21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3435286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BE8BAD-8744-40B4-84F3-ECD535B3F070}" type="datetime1">
              <a:rPr lang="en-US" smtClean="0"/>
              <a:t>6/12/21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14020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8D034-4C52-4520-B111-FD849ED4E0FA}" type="datetime1">
              <a:rPr lang="en-US" smtClean="0"/>
              <a:t>6/12/21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196554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CCFC1D-9195-47A2-B144-8B355DD3078B}" type="datetime1">
              <a:rPr lang="en-US" smtClean="0"/>
              <a:t>6/12/21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2375149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9312FC-9CF7-40F2-A943-94F8091E4F23}" type="datetime1">
              <a:rPr lang="en-US" smtClean="0"/>
              <a:t>6/12/21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41294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7DB07C-29C2-4E2A-B265-3AB419543D01}" type="datetime1">
              <a:rPr lang="en-US" smtClean="0"/>
              <a:t>6/12/21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355808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34DEB-0500-4F93-8BD8-FB1BE8F7810D}" type="datetime1">
              <a:rPr lang="en-US" smtClean="0"/>
              <a:t>6/12/21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245406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218E60-AAED-4C6F-BE4E-512CE132F738}" type="datetime1">
              <a:rPr lang="en-US" smtClean="0"/>
              <a:t>6/12/21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330053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EDF018-522A-49B4-83DA-2FDD1A6D4572}" type="datetime1">
              <a:rPr lang="en-US" smtClean="0"/>
              <a:t>6/12/21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dirty="0"/>
          </a:p>
        </p:txBody>
      </p:sp>
    </p:spTree>
    <p:extLst>
      <p:ext uri="{BB962C8B-B14F-4D97-AF65-F5344CB8AC3E}">
        <p14:creationId xmlns:p14="http://schemas.microsoft.com/office/powerpoint/2010/main" val="58587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A627F-6E73-4CDF-B776-0978CAFF1F6D}" type="datetime1">
              <a:rPr lang="en-US" smtClean="0"/>
              <a:t>6/12/21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dirty="0"/>
          </a:p>
        </p:txBody>
      </p:sp>
    </p:spTree>
    <p:extLst>
      <p:ext uri="{BB962C8B-B14F-4D97-AF65-F5344CB8AC3E}">
        <p14:creationId xmlns:p14="http://schemas.microsoft.com/office/powerpoint/2010/main" val="359730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tutorialspoint.com/flask/index.htm" TargetMode="External"/><Relationship Id="rId7" Type="http://schemas.openxmlformats.org/officeDocument/2006/relationships/hyperlink" Target="https://doi.org/10.1016/S0167-9236(03)00086-1" TargetMode="External"/><Relationship Id="rId2" Type="http://schemas.openxmlformats.org/officeDocument/2006/relationships/hyperlink" Target="https://www.udemy.com/course/python-and-flask-bootcamp-create-websites-using-flask/" TargetMode="External"/><Relationship Id="rId1" Type="http://schemas.openxmlformats.org/officeDocument/2006/relationships/slideLayout" Target="../slideLayouts/slideLayout2.xml"/><Relationship Id="rId6" Type="http://schemas.openxmlformats.org/officeDocument/2006/relationships/hyperlink" Target="https://philarchive.org/archive/MAGBRPv1" TargetMode="External"/><Relationship Id="rId5" Type="http://schemas.openxmlformats.org/officeDocument/2006/relationships/hyperlink" Target="https://www.kdnuggets.com/" TargetMode="External"/><Relationship Id="rId4" Type="http://schemas.openxmlformats.org/officeDocument/2006/relationships/hyperlink" Target="https://flask.palletsprojects.com/en/1.1.x/tutoria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5569"/>
            <a:ext cx="9144000" cy="715769"/>
          </a:xfrm>
        </p:spPr>
        <p:txBody>
          <a:bodyPr>
            <a:normAutofit fontScale="90000"/>
          </a:bodyPr>
          <a:lstStyle/>
          <a:p>
            <a:r>
              <a:rPr lang="en-US" sz="2400" b="1" dirty="0">
                <a:latin typeface="Times New Roman" panose="02020603050405020304" pitchFamily="18" charset="0"/>
                <a:cs typeface="Times New Roman" panose="02020603050405020304" pitchFamily="18" charset="0"/>
              </a:rPr>
              <a:t>Major Project Presentation</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On</a:t>
            </a:r>
          </a:p>
        </p:txBody>
      </p:sp>
      <p:sp>
        <p:nvSpPr>
          <p:cNvPr id="3" name="Subtitle 2"/>
          <p:cNvSpPr>
            <a:spLocks noGrp="1"/>
          </p:cNvSpPr>
          <p:nvPr>
            <p:ph type="subTitle" idx="1"/>
          </p:nvPr>
        </p:nvSpPr>
        <p:spPr>
          <a:xfrm>
            <a:off x="1524000" y="848998"/>
            <a:ext cx="9144000" cy="463927"/>
          </a:xfrm>
        </p:spPr>
        <p:txBody>
          <a:bodyPr>
            <a:noAutofit/>
          </a:bodyPr>
          <a:lstStyle/>
          <a:p>
            <a:r>
              <a:rPr lang="en-US" sz="2800" i="1" dirty="0">
                <a:latin typeface="Times New Roman" panose="02020603050405020304" pitchFamily="18" charset="0"/>
                <a:cs typeface="Times New Roman" panose="02020603050405020304" pitchFamily="18" charset="0"/>
              </a:rPr>
              <a:t>Digital Negotiation Factory</a:t>
            </a:r>
          </a:p>
        </p:txBody>
      </p:sp>
      <p:pic>
        <p:nvPicPr>
          <p:cNvPr id="4" name="IXHW72tu.jpg">
            <a:extLst>
              <a:ext uri="{FF2B5EF4-FFF2-40B4-BE49-F238E27FC236}">
                <a16:creationId xmlns:a16="http://schemas.microsoft.com/office/drawing/2014/main" id="{482E19A4-10E2-4E7E-828C-4078279050F2}"/>
              </a:ext>
            </a:extLst>
          </p:cNvPr>
          <p:cNvPicPr>
            <a:picLocks noChangeAspect="1"/>
          </p:cNvPicPr>
          <p:nvPr/>
        </p:nvPicPr>
        <p:blipFill>
          <a:blip r:embed="rId2"/>
          <a:stretch>
            <a:fillRect/>
          </a:stretch>
        </p:blipFill>
        <p:spPr>
          <a:xfrm>
            <a:off x="5597624" y="1312926"/>
            <a:ext cx="996746" cy="996746"/>
          </a:xfrm>
          <a:prstGeom prst="rect">
            <a:avLst/>
          </a:prstGeom>
          <a:ln w="12700">
            <a:miter lim="400000"/>
          </a:ln>
        </p:spPr>
      </p:pic>
      <p:sp>
        <p:nvSpPr>
          <p:cNvPr id="6" name="Under guidance of…">
            <a:extLst>
              <a:ext uri="{FF2B5EF4-FFF2-40B4-BE49-F238E27FC236}">
                <a16:creationId xmlns:a16="http://schemas.microsoft.com/office/drawing/2014/main" id="{ED4E91BC-5D62-4FE8-A0FE-48153FA1E113}"/>
              </a:ext>
            </a:extLst>
          </p:cNvPr>
          <p:cNvSpPr txBox="1"/>
          <p:nvPr/>
        </p:nvSpPr>
        <p:spPr>
          <a:xfrm>
            <a:off x="3796744" y="4212863"/>
            <a:ext cx="4598504" cy="2003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Autofit/>
          </a:bodyPr>
          <a:lstStyle/>
          <a:p>
            <a:pPr algn="ctr" defTabSz="685165">
              <a:defRPr sz="2988">
                <a:solidFill>
                  <a:srgbClr val="000000"/>
                </a:solidFill>
              </a:defRPr>
            </a:pPr>
            <a:r>
              <a:rPr sz="1400" dirty="0">
                <a:latin typeface="Times New Roman" panose="02020603050405020304" pitchFamily="18" charset="0"/>
                <a:cs typeface="Times New Roman" panose="02020603050405020304" pitchFamily="18" charset="0"/>
              </a:rPr>
              <a:t>Under guidance of</a:t>
            </a:r>
            <a:endParaRPr lang="en-IN" sz="1400" dirty="0">
              <a:latin typeface="Times New Roman" panose="02020603050405020304" pitchFamily="18" charset="0"/>
              <a:cs typeface="Times New Roman" panose="02020603050405020304" pitchFamily="18" charset="0"/>
            </a:endParaRPr>
          </a:p>
          <a:p>
            <a:pPr algn="ctr" defTabSz="685165">
              <a:defRPr sz="2988" b="1">
                <a:solidFill>
                  <a:srgbClr val="000000"/>
                </a:solidFill>
              </a:defRPr>
            </a:pPr>
            <a:r>
              <a:rPr sz="1400" dirty="0">
                <a:latin typeface="Times New Roman" panose="02020603050405020304" pitchFamily="18" charset="0"/>
                <a:cs typeface="Times New Roman" panose="02020603050405020304" pitchFamily="18" charset="0"/>
              </a:rPr>
              <a:t>Mr. Rajesh Prasad</a:t>
            </a:r>
          </a:p>
          <a:p>
            <a:pPr algn="ctr" defTabSz="685165">
              <a:defRPr sz="2988" b="1">
                <a:solidFill>
                  <a:srgbClr val="000000"/>
                </a:solidFill>
              </a:defRPr>
            </a:pPr>
            <a:r>
              <a:rPr sz="1400" dirty="0">
                <a:latin typeface="Times New Roman" panose="02020603050405020304" pitchFamily="18" charset="0"/>
                <a:cs typeface="Times New Roman" panose="02020603050405020304" pitchFamily="18" charset="0"/>
              </a:rPr>
              <a:t>Manager, CAM IT Proc. &amp; GSP, TATA STEEL</a:t>
            </a:r>
            <a:endParaRPr lang="en-IN" sz="1400" dirty="0">
              <a:latin typeface="Times New Roman" panose="02020603050405020304" pitchFamily="18" charset="0"/>
              <a:cs typeface="Times New Roman" panose="02020603050405020304" pitchFamily="18" charset="0"/>
            </a:endParaRPr>
          </a:p>
          <a:p>
            <a:pPr algn="ctr" defTabSz="685165">
              <a:defRPr sz="2988" b="1">
                <a:solidFill>
                  <a:srgbClr val="000000"/>
                </a:solidFill>
              </a:defRPr>
            </a:pPr>
            <a:endParaRPr lang="en-IN" sz="1400" dirty="0">
              <a:latin typeface="Times New Roman" panose="02020603050405020304" pitchFamily="18" charset="0"/>
              <a:cs typeface="Times New Roman" panose="02020603050405020304" pitchFamily="18" charset="0"/>
            </a:endParaRPr>
          </a:p>
          <a:p>
            <a:pPr algn="ctr" defTabSz="685165">
              <a:defRPr sz="2988">
                <a:solidFill>
                  <a:srgbClr val="000000"/>
                </a:solidFill>
              </a:defRPr>
            </a:pPr>
            <a:r>
              <a:rPr sz="1400" dirty="0">
                <a:latin typeface="Times New Roman" panose="02020603050405020304" pitchFamily="18" charset="0"/>
                <a:cs typeface="Times New Roman" panose="02020603050405020304" pitchFamily="18" charset="0"/>
              </a:rPr>
              <a:t>Internal Review</a:t>
            </a:r>
            <a:r>
              <a:rPr lang="en-US" sz="1400" dirty="0">
                <a:latin typeface="Times New Roman" panose="02020603050405020304" pitchFamily="18" charset="0"/>
                <a:cs typeface="Times New Roman" panose="02020603050405020304" pitchFamily="18" charset="0"/>
              </a:rPr>
              <a:t> by</a:t>
            </a:r>
            <a:endParaRPr lang="en-IN" sz="1400" dirty="0">
              <a:latin typeface="Times New Roman" panose="02020603050405020304" pitchFamily="18" charset="0"/>
              <a:cs typeface="Times New Roman" panose="02020603050405020304" pitchFamily="18" charset="0"/>
            </a:endParaRPr>
          </a:p>
          <a:p>
            <a:pPr algn="ctr" defTabSz="685165">
              <a:defRPr sz="2988" b="1">
                <a:solidFill>
                  <a:srgbClr val="000000"/>
                </a:solidFill>
              </a:defRPr>
            </a:pPr>
            <a:r>
              <a:rPr sz="1400" dirty="0">
                <a:latin typeface="Times New Roman" panose="02020603050405020304" pitchFamily="18" charset="0"/>
                <a:cs typeface="Times New Roman" panose="02020603050405020304" pitchFamily="18" charset="0"/>
              </a:rPr>
              <a:t>Mr. Suman Kalyan Kar</a:t>
            </a:r>
            <a:endParaRPr lang="en-US" sz="1400" dirty="0">
              <a:latin typeface="Times New Roman" panose="02020603050405020304" pitchFamily="18" charset="0"/>
              <a:cs typeface="Times New Roman" panose="02020603050405020304" pitchFamily="18" charset="0"/>
            </a:endParaRPr>
          </a:p>
          <a:p>
            <a:pPr algn="ctr" defTabSz="685165">
              <a:defRPr sz="2988" b="1">
                <a:solidFill>
                  <a:srgbClr val="000000"/>
                </a:solidFill>
              </a:defRPr>
            </a:pPr>
            <a:r>
              <a:rPr lang="en-IN" sz="1400" dirty="0">
                <a:latin typeface="Times New Roman" panose="02020603050405020304" pitchFamily="18" charset="0"/>
                <a:cs typeface="Times New Roman" panose="02020603050405020304" pitchFamily="18" charset="0"/>
              </a:rPr>
              <a:t>(Asst. Prof. – I, Dept. of Computer Science &amp; Engineering)</a:t>
            </a:r>
          </a:p>
          <a:p>
            <a:pPr algn="ctr" defTabSz="685165">
              <a:defRPr sz="2988" b="1">
                <a:solidFill>
                  <a:srgbClr val="000000"/>
                </a:solidFill>
              </a:defRPr>
            </a:pPr>
            <a:r>
              <a:rPr lang="en-IN" sz="1400" dirty="0">
                <a:latin typeface="Times New Roman" panose="02020603050405020304" pitchFamily="18" charset="0"/>
                <a:cs typeface="Times New Roman" panose="02020603050405020304" pitchFamily="18" charset="0"/>
              </a:rPr>
              <a:t>Sikkim Manipal Institute of Technology</a:t>
            </a:r>
            <a:endParaRPr lang="en-US" sz="1400" dirty="0">
              <a:latin typeface="Times New Roman" panose="02020603050405020304" pitchFamily="18" charset="0"/>
              <a:cs typeface="Times New Roman" panose="02020603050405020304" pitchFamily="18" charset="0"/>
            </a:endParaRPr>
          </a:p>
        </p:txBody>
      </p:sp>
      <p:sp>
        <p:nvSpPr>
          <p:cNvPr id="7" name="By…">
            <a:extLst>
              <a:ext uri="{FF2B5EF4-FFF2-40B4-BE49-F238E27FC236}">
                <a16:creationId xmlns:a16="http://schemas.microsoft.com/office/drawing/2014/main" id="{4E6F923B-62F8-4A85-B466-9466ECC8C7BB}"/>
              </a:ext>
            </a:extLst>
          </p:cNvPr>
          <p:cNvSpPr txBox="1">
            <a:spLocks/>
          </p:cNvSpPr>
          <p:nvPr/>
        </p:nvSpPr>
        <p:spPr>
          <a:xfrm>
            <a:off x="4403831" y="2309672"/>
            <a:ext cx="3384331" cy="8918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b="0"/>
            </a:pPr>
            <a:r>
              <a:rPr lang="en-US" sz="1400" dirty="0">
                <a:latin typeface="Times New Roman" panose="02020603050405020304" pitchFamily="18" charset="0"/>
                <a:cs typeface="Times New Roman" panose="02020603050405020304" pitchFamily="18" charset="0"/>
              </a:rPr>
              <a:t>By</a:t>
            </a:r>
          </a:p>
          <a:p>
            <a:pPr>
              <a:defRPr b="0"/>
            </a:pPr>
            <a:r>
              <a:rPr lang="en-US" sz="1400" b="1" dirty="0">
                <a:latin typeface="Times New Roman" panose="02020603050405020304" pitchFamily="18" charset="0"/>
                <a:cs typeface="Times New Roman" panose="02020603050405020304" pitchFamily="18" charset="0"/>
              </a:rPr>
              <a:t>Dushyant Singh (Reg. No.: 201700066)</a:t>
            </a:r>
          </a:p>
          <a:p>
            <a:pPr>
              <a:defRPr b="0"/>
            </a:pPr>
            <a:r>
              <a:rPr lang="en-US" sz="1400" b="1" dirty="0">
                <a:latin typeface="Times New Roman" panose="02020603050405020304" pitchFamily="18" charset="0"/>
                <a:cs typeface="Times New Roman" panose="02020603050405020304" pitchFamily="18" charset="0"/>
              </a:rPr>
              <a:t>Group ID: SE-54</a:t>
            </a:r>
          </a:p>
        </p:txBody>
      </p:sp>
      <p:sp>
        <p:nvSpPr>
          <p:cNvPr id="8" name="Slide Number Placeholder 7">
            <a:extLst>
              <a:ext uri="{FF2B5EF4-FFF2-40B4-BE49-F238E27FC236}">
                <a16:creationId xmlns:a16="http://schemas.microsoft.com/office/drawing/2014/main" id="{75873CBF-83AC-4607-8B31-93CBE87EE3DA}"/>
              </a:ext>
            </a:extLst>
          </p:cNvPr>
          <p:cNvSpPr>
            <a:spLocks noGrp="1"/>
          </p:cNvSpPr>
          <p:nvPr>
            <p:ph type="sldNum" sz="quarter" idx="12"/>
          </p:nvPr>
        </p:nvSpPr>
        <p:spPr/>
        <p:txBody>
          <a:bodyPr/>
          <a:lstStyle/>
          <a:p>
            <a:fld id="{9B618960-8005-486C-9A75-10CB2AAC16F9}" type="slidenum">
              <a:rPr lang="en-US" smtClean="0"/>
              <a:t>1</a:t>
            </a:fld>
            <a:endParaRPr lang="en-US" dirty="0"/>
          </a:p>
        </p:txBody>
      </p:sp>
      <p:pic>
        <p:nvPicPr>
          <p:cNvPr id="9" name="Picture 8" descr="Logo, company name&#10;&#10;Description automatically generated">
            <a:extLst>
              <a:ext uri="{FF2B5EF4-FFF2-40B4-BE49-F238E27FC236}">
                <a16:creationId xmlns:a16="http://schemas.microsoft.com/office/drawing/2014/main" id="{95B9CCC8-81D2-6041-ADDB-8BEDDAD7B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743" y="3201556"/>
            <a:ext cx="4598503" cy="1011307"/>
          </a:xfrm>
          <a:prstGeom prst="rect">
            <a:avLst/>
          </a:prstGeom>
        </p:spPr>
      </p:pic>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3A894-D60E-480A-88B0-0B2EB9A9DA62}"/>
              </a:ext>
            </a:extLst>
          </p:cNvPr>
          <p:cNvSpPr>
            <a:spLocks noGrp="1"/>
          </p:cNvSpPr>
          <p:nvPr>
            <p:ph type="title"/>
          </p:nvPr>
        </p:nvSpPr>
        <p:spPr>
          <a:xfrm>
            <a:off x="838200" y="365126"/>
            <a:ext cx="10515600" cy="801066"/>
          </a:xfrm>
        </p:spPr>
        <p:txBody>
          <a:bodyPr>
            <a:normAutofit/>
          </a:bodyPr>
          <a:lstStyle/>
          <a:p>
            <a:r>
              <a:rPr lang="en-US" sz="3600" b="1" dirty="0">
                <a:latin typeface="Times New Roman" panose="02020603050405020304" pitchFamily="18" charset="0"/>
                <a:cs typeface="Times New Roman" panose="02020603050405020304" pitchFamily="18" charset="0"/>
              </a:rPr>
              <a:t>Software Requirement &amp; Specification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6766F6-284A-4626-A674-5ADCE0C329DA}"/>
              </a:ext>
            </a:extLst>
          </p:cNvPr>
          <p:cNvSpPr>
            <a:spLocks noGrp="1"/>
          </p:cNvSpPr>
          <p:nvPr>
            <p:ph idx="1"/>
          </p:nvPr>
        </p:nvSpPr>
        <p:spPr>
          <a:xfrm>
            <a:off x="838200" y="1166192"/>
            <a:ext cx="10515600" cy="5035825"/>
          </a:xfrm>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Hardware specification of the Developing environment</a:t>
            </a:r>
          </a:p>
          <a:p>
            <a:pPr marL="0" indent="0">
              <a:buNone/>
            </a:pPr>
            <a:endParaRPr lang="en-IN" sz="2000" b="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Modern operating system (Windows 7 or 10 &amp; higher, Mac OS X 10, 11 or higher, 64 bit)</a:t>
            </a:r>
          </a:p>
          <a:p>
            <a:r>
              <a:rPr lang="en-IN" sz="2000" dirty="0">
                <a:latin typeface="Times New Roman" panose="02020603050405020304" pitchFamily="18" charset="0"/>
                <a:cs typeface="Times New Roman" panose="02020603050405020304" pitchFamily="18" charset="0"/>
              </a:rPr>
              <a:t>x86, 64-bit CPU (Intel, AMD Architecture) or apple M1 chip</a:t>
            </a:r>
          </a:p>
          <a:p>
            <a:r>
              <a:rPr lang="en-IN" sz="2000" dirty="0">
                <a:latin typeface="Times New Roman" panose="02020603050405020304" pitchFamily="18" charset="0"/>
                <a:cs typeface="Times New Roman" panose="02020603050405020304" pitchFamily="18" charset="0"/>
              </a:rPr>
              <a:t>Minimum 4 GB RAM</a:t>
            </a:r>
          </a:p>
          <a:p>
            <a:r>
              <a:rPr lang="en-IN" sz="2000" dirty="0">
                <a:latin typeface="Times New Roman" panose="02020603050405020304" pitchFamily="18" charset="0"/>
                <a:cs typeface="Times New Roman" panose="02020603050405020304" pitchFamily="18" charset="0"/>
              </a:rPr>
              <a:t>Minimum 5 GB free disk Space</a:t>
            </a:r>
          </a:p>
          <a:p>
            <a:endParaRPr lang="en-IN" sz="2000" dirty="0">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Software specification</a:t>
            </a:r>
          </a:p>
          <a:p>
            <a:pPr marL="0" indent="0">
              <a:buNone/>
            </a:pPr>
            <a:endParaRPr lang="en-IN" sz="2000" b="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Front – End: HTML, CSS, JS, Bootstrap</a:t>
            </a:r>
          </a:p>
          <a:p>
            <a:r>
              <a:rPr lang="en-IN" sz="2000" dirty="0">
                <a:latin typeface="Times New Roman" panose="02020603050405020304" pitchFamily="18" charset="0"/>
                <a:cs typeface="Times New Roman" panose="02020603050405020304" pitchFamily="18" charset="0"/>
              </a:rPr>
              <a:t>Back – End: Python version 3.5+ or Python 2.7, Flask, SQL-Alchemy package, Jinja, </a:t>
            </a:r>
            <a:r>
              <a:rPr lang="en-IN" sz="2000" dirty="0" err="1">
                <a:latin typeface="Times New Roman" panose="02020603050405020304" pitchFamily="18" charset="0"/>
                <a:cs typeface="Times New Roman" panose="02020603050405020304" pitchFamily="18" charset="0"/>
              </a:rPr>
              <a:t>Werkzeung</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MarkupSafe</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ItsDangerous</a:t>
            </a:r>
            <a:r>
              <a:rPr lang="en-IN" sz="2000" dirty="0">
                <a:latin typeface="Times New Roman" panose="02020603050405020304" pitchFamily="18" charset="0"/>
                <a:cs typeface="Times New Roman" panose="02020603050405020304" pitchFamily="18" charset="0"/>
              </a:rPr>
              <a:t>, Click, </a:t>
            </a:r>
            <a:r>
              <a:rPr lang="en-IN" sz="2000" dirty="0" err="1">
                <a:latin typeface="Times New Roman" panose="02020603050405020304" pitchFamily="18" charset="0"/>
                <a:cs typeface="Times New Roman" panose="02020603050405020304" pitchFamily="18" charset="0"/>
              </a:rPr>
              <a:t>WTForms</a:t>
            </a:r>
            <a:r>
              <a:rPr lang="en-IN" sz="2000" dirty="0">
                <a:latin typeface="Times New Roman" panose="02020603050405020304" pitchFamily="18" charset="0"/>
                <a:cs typeface="Times New Roman" panose="02020603050405020304" pitchFamily="18" charset="0"/>
              </a:rPr>
              <a:t>, Pickle, Pandas, </a:t>
            </a:r>
            <a:r>
              <a:rPr lang="en-IN" sz="2000" dirty="0" err="1">
                <a:latin typeface="Times New Roman" panose="02020603050405020304" pitchFamily="18" charset="0"/>
                <a:cs typeface="Times New Roman" panose="02020603050405020304" pitchFamily="18" charset="0"/>
              </a:rPr>
              <a:t>Numpy</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Keras</a:t>
            </a:r>
            <a:r>
              <a:rPr lang="en-IN" sz="2000" dirty="0">
                <a:latin typeface="Times New Roman" panose="02020603050405020304" pitchFamily="18" charset="0"/>
                <a:cs typeface="Times New Roman" panose="02020603050405020304" pitchFamily="18" charset="0"/>
              </a:rPr>
              <a:t>, Matplotlib, Scikit-Learn, pickle, h5, D3.js, Anaconda Virtual Environment.</a:t>
            </a:r>
          </a:p>
        </p:txBody>
      </p:sp>
      <p:sp>
        <p:nvSpPr>
          <p:cNvPr id="5" name="Slide Number Placeholder 4">
            <a:extLst>
              <a:ext uri="{FF2B5EF4-FFF2-40B4-BE49-F238E27FC236}">
                <a16:creationId xmlns:a16="http://schemas.microsoft.com/office/drawing/2014/main" id="{55D6ACB1-E7A3-47BA-B945-19CD73FEF802}"/>
              </a:ext>
            </a:extLst>
          </p:cNvPr>
          <p:cNvSpPr>
            <a:spLocks noGrp="1"/>
          </p:cNvSpPr>
          <p:nvPr>
            <p:ph type="sldNum" sz="quarter" idx="12"/>
          </p:nvPr>
        </p:nvSpPr>
        <p:spPr/>
        <p:txBody>
          <a:bodyPr/>
          <a:lstStyle/>
          <a:p>
            <a:fld id="{9B618960-8005-486C-9A75-10CB2AAC16F9}" type="slidenum">
              <a:rPr lang="en-US" smtClean="0"/>
              <a:t>10</a:t>
            </a:fld>
            <a:endParaRPr lang="en-US" dirty="0"/>
          </a:p>
        </p:txBody>
      </p:sp>
    </p:spTree>
    <p:extLst>
      <p:ext uri="{BB962C8B-B14F-4D97-AF65-F5344CB8AC3E}">
        <p14:creationId xmlns:p14="http://schemas.microsoft.com/office/powerpoint/2010/main" val="2007272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BE7C-E39A-4DA7-90B6-C0A861186A9F}"/>
              </a:ext>
            </a:extLst>
          </p:cNvPr>
          <p:cNvSpPr>
            <a:spLocks noGrp="1"/>
          </p:cNvSpPr>
          <p:nvPr>
            <p:ph type="title"/>
          </p:nvPr>
        </p:nvSpPr>
        <p:spPr>
          <a:xfrm>
            <a:off x="331304" y="263801"/>
            <a:ext cx="11529391" cy="748058"/>
          </a:xfrm>
        </p:spPr>
        <p:txBody>
          <a:bodyPr>
            <a:normAutofit/>
          </a:bodyPr>
          <a:lstStyle/>
          <a:p>
            <a:r>
              <a:rPr lang="en-US" sz="3600" b="1" dirty="0">
                <a:latin typeface="Times New Roman" panose="02020603050405020304" pitchFamily="18" charset="0"/>
                <a:cs typeface="Times New Roman" panose="02020603050405020304" pitchFamily="18" charset="0"/>
              </a:rPr>
              <a:t>Software Requirement &amp; Specification (contd.)</a:t>
            </a:r>
            <a:endParaRPr lang="en-IN" sz="3600" dirty="0"/>
          </a:p>
        </p:txBody>
      </p:sp>
      <p:sp>
        <p:nvSpPr>
          <p:cNvPr id="3" name="Slide Number Placeholder 2">
            <a:extLst>
              <a:ext uri="{FF2B5EF4-FFF2-40B4-BE49-F238E27FC236}">
                <a16:creationId xmlns:a16="http://schemas.microsoft.com/office/drawing/2014/main" id="{1CBD642C-14A2-47A0-98AE-58FDA55E9CAE}"/>
              </a:ext>
            </a:extLst>
          </p:cNvPr>
          <p:cNvSpPr>
            <a:spLocks noGrp="1"/>
          </p:cNvSpPr>
          <p:nvPr>
            <p:ph type="sldNum" sz="quarter" idx="12"/>
          </p:nvPr>
        </p:nvSpPr>
        <p:spPr/>
        <p:txBody>
          <a:bodyPr/>
          <a:lstStyle/>
          <a:p>
            <a:fld id="{9B618960-8005-486C-9A75-10CB2AAC16F9}" type="slidenum">
              <a:rPr lang="en-US" smtClean="0"/>
              <a:t>11</a:t>
            </a:fld>
            <a:endParaRPr lang="en-US" dirty="0"/>
          </a:p>
        </p:txBody>
      </p:sp>
      <p:sp>
        <p:nvSpPr>
          <p:cNvPr id="4" name="Content Placeholder 2">
            <a:extLst>
              <a:ext uri="{FF2B5EF4-FFF2-40B4-BE49-F238E27FC236}">
                <a16:creationId xmlns:a16="http://schemas.microsoft.com/office/drawing/2014/main" id="{808C4A61-5BD0-466A-9333-D6B64C3096F3}"/>
              </a:ext>
            </a:extLst>
          </p:cNvPr>
          <p:cNvSpPr txBox="1">
            <a:spLocks/>
          </p:cNvSpPr>
          <p:nvPr/>
        </p:nvSpPr>
        <p:spPr>
          <a:xfrm>
            <a:off x="331303" y="1166191"/>
            <a:ext cx="11529391" cy="19613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Times New Roman" panose="02020603050405020304" pitchFamily="18" charset="0"/>
                <a:cs typeface="Times New Roman" panose="02020603050405020304" pitchFamily="18" charset="0"/>
              </a:rPr>
              <a:t>Goals of Implementation</a:t>
            </a:r>
          </a:p>
          <a:p>
            <a:r>
              <a:rPr lang="en-US" sz="2000" dirty="0">
                <a:latin typeface="Times New Roman" panose="02020603050405020304" pitchFamily="18" charset="0"/>
                <a:cs typeface="Times New Roman" panose="02020603050405020304" pitchFamily="18" charset="0"/>
              </a:rPr>
              <a:t>Application to return maximum analysis results and visualizations with minimum user effort/input</a:t>
            </a:r>
          </a:p>
          <a:p>
            <a:r>
              <a:rPr lang="en-US" sz="2000" dirty="0">
                <a:latin typeface="Times New Roman" panose="02020603050405020304" pitchFamily="18" charset="0"/>
                <a:cs typeface="Times New Roman" panose="02020603050405020304" pitchFamily="18" charset="0"/>
              </a:rPr>
              <a:t>Developers must be able to swap or manipulate application functions and dependencies which relay the results and visualizations after processing if changes in the template visualizations are requested.</a:t>
            </a:r>
          </a:p>
          <a:p>
            <a:pPr marL="0" indent="0">
              <a:buNone/>
            </a:pPr>
            <a:r>
              <a:rPr lang="en-US" sz="2000" b="1" dirty="0">
                <a:latin typeface="Times New Roman" panose="02020603050405020304" pitchFamily="18" charset="0"/>
                <a:cs typeface="Times New Roman" panose="02020603050405020304" pitchFamily="18" charset="0"/>
              </a:rPr>
              <a:t>Functional requirement</a:t>
            </a: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28D70B5-D6E8-4EDE-9091-3F9B7E33D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8093" y="3115181"/>
            <a:ext cx="2015813" cy="2828820"/>
          </a:xfrm>
          <a:prstGeom prst="rect">
            <a:avLst/>
          </a:prstGeom>
        </p:spPr>
      </p:pic>
      <p:sp>
        <p:nvSpPr>
          <p:cNvPr id="7" name="Fig.1- Project target users">
            <a:extLst>
              <a:ext uri="{FF2B5EF4-FFF2-40B4-BE49-F238E27FC236}">
                <a16:creationId xmlns:a16="http://schemas.microsoft.com/office/drawing/2014/main" id="{02A71083-805F-4FEF-96F9-7A3DDD7BE129}"/>
              </a:ext>
            </a:extLst>
          </p:cNvPr>
          <p:cNvSpPr txBox="1"/>
          <p:nvPr/>
        </p:nvSpPr>
        <p:spPr>
          <a:xfrm>
            <a:off x="3551580" y="5975769"/>
            <a:ext cx="5088835"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lvl1pPr>
          </a:lstStyle>
          <a:p>
            <a:r>
              <a:rPr sz="1600" dirty="0">
                <a:latin typeface="Times New Roman" panose="02020603050405020304" pitchFamily="18" charset="0"/>
                <a:cs typeface="Times New Roman" panose="02020603050405020304" pitchFamily="18" charset="0"/>
              </a:rPr>
              <a:t>Fig.</a:t>
            </a:r>
            <a:r>
              <a:rPr lang="en-US" sz="1600" dirty="0">
                <a:latin typeface="Times New Roman" panose="02020603050405020304" pitchFamily="18" charset="0"/>
                <a:cs typeface="Times New Roman" panose="02020603050405020304" pitchFamily="18" charset="0"/>
              </a:rPr>
              <a:t>3</a:t>
            </a:r>
            <a:r>
              <a:rP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Interaction View of the users and the application</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2586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2C73CF-94A7-4258-80CD-EF93EAA9B307}"/>
              </a:ext>
            </a:extLst>
          </p:cNvPr>
          <p:cNvSpPr>
            <a:spLocks noGrp="1"/>
          </p:cNvSpPr>
          <p:nvPr>
            <p:ph type="sldNum" sz="quarter" idx="12"/>
          </p:nvPr>
        </p:nvSpPr>
        <p:spPr/>
        <p:txBody>
          <a:bodyPr/>
          <a:lstStyle/>
          <a:p>
            <a:fld id="{9B618960-8005-486C-9A75-10CB2AAC16F9}" type="slidenum">
              <a:rPr lang="en-US" smtClean="0"/>
              <a:t>12</a:t>
            </a:fld>
            <a:endParaRPr lang="en-US" dirty="0"/>
          </a:p>
        </p:txBody>
      </p:sp>
      <p:sp>
        <p:nvSpPr>
          <p:cNvPr id="4" name="Title 1">
            <a:extLst>
              <a:ext uri="{FF2B5EF4-FFF2-40B4-BE49-F238E27FC236}">
                <a16:creationId xmlns:a16="http://schemas.microsoft.com/office/drawing/2014/main" id="{E48316A6-D98D-4BEA-A473-5385B93776DD}"/>
              </a:ext>
            </a:extLst>
          </p:cNvPr>
          <p:cNvSpPr txBox="1">
            <a:spLocks/>
          </p:cNvSpPr>
          <p:nvPr/>
        </p:nvSpPr>
        <p:spPr>
          <a:xfrm>
            <a:off x="838200" y="365125"/>
            <a:ext cx="10515600" cy="5625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Design</a:t>
            </a:r>
            <a:endParaRPr lang="en-IN" sz="3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ED4D2C6-D30C-498D-8129-2E690B7D3893}"/>
              </a:ext>
            </a:extLst>
          </p:cNvPr>
          <p:cNvSpPr txBox="1"/>
          <p:nvPr/>
        </p:nvSpPr>
        <p:spPr>
          <a:xfrm>
            <a:off x="838200" y="1109241"/>
            <a:ext cx="10515600" cy="3286284"/>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application receives PR number (Product class) or Product ID (UMC: Unique Material Code) from the procurement executives logged in for assistance. It processes the available data resources to generate analysis results and data corresponding to the user input.</a:t>
            </a:r>
          </a:p>
          <a:p>
            <a:pPr marL="285750" indent="-285750" algn="just">
              <a:lnSpc>
                <a:spcPct val="107000"/>
              </a:lnSpc>
              <a:spcAft>
                <a:spcPts val="8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These data and analysis results are relayed to the user via a template which also shows a visualization of these results.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he application returns the vendors their corresponding feedbacks when it receives their login credentials.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Each view function in the application has a corresponding template file (.html file).</a:t>
            </a: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data processing and statistical modelling algorithms can be independently developed within the main application as functions or be imported from different files or packages.</a:t>
            </a:r>
            <a:endParaRPr lang="en-IN" dirty="0"/>
          </a:p>
        </p:txBody>
      </p:sp>
    </p:spTree>
    <p:extLst>
      <p:ext uri="{BB962C8B-B14F-4D97-AF65-F5344CB8AC3E}">
        <p14:creationId xmlns:p14="http://schemas.microsoft.com/office/powerpoint/2010/main" val="547058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DE1A-96A4-415B-ACA9-D9BE49ECFE1F}"/>
              </a:ext>
            </a:extLst>
          </p:cNvPr>
          <p:cNvSpPr>
            <a:spLocks noGrp="1"/>
          </p:cNvSpPr>
          <p:nvPr>
            <p:ph type="title"/>
          </p:nvPr>
        </p:nvSpPr>
        <p:spPr>
          <a:xfrm>
            <a:off x="838200" y="365125"/>
            <a:ext cx="10515600" cy="562527"/>
          </a:xfrm>
        </p:spPr>
        <p:txBody>
          <a:bodyPr>
            <a:normAutofit fontScale="90000"/>
          </a:bodyPr>
          <a:lstStyle/>
          <a:p>
            <a:r>
              <a:rPr lang="en-US" sz="3600" b="1" dirty="0">
                <a:latin typeface="Times New Roman" panose="02020603050405020304" pitchFamily="18" charset="0"/>
                <a:cs typeface="Times New Roman" panose="02020603050405020304" pitchFamily="18" charset="0"/>
              </a:rPr>
              <a:t>Design (contd.)</a:t>
            </a:r>
            <a:endParaRPr lang="en-IN" sz="36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3E9ED01-ECB4-46C4-A73B-C0F51956142F}"/>
              </a:ext>
            </a:extLst>
          </p:cNvPr>
          <p:cNvSpPr>
            <a:spLocks noGrp="1"/>
          </p:cNvSpPr>
          <p:nvPr>
            <p:ph type="sldNum" sz="quarter" idx="12"/>
          </p:nvPr>
        </p:nvSpPr>
        <p:spPr/>
        <p:txBody>
          <a:bodyPr/>
          <a:lstStyle/>
          <a:p>
            <a:fld id="{9B618960-8005-486C-9A75-10CB2AAC16F9}" type="slidenum">
              <a:rPr lang="en-US" smtClean="0"/>
              <a:t>13</a:t>
            </a:fld>
            <a:endParaRPr lang="en-US" dirty="0"/>
          </a:p>
        </p:txBody>
      </p:sp>
      <p:pic>
        <p:nvPicPr>
          <p:cNvPr id="6" name="Picture 5">
            <a:extLst>
              <a:ext uri="{FF2B5EF4-FFF2-40B4-BE49-F238E27FC236}">
                <a16:creationId xmlns:a16="http://schemas.microsoft.com/office/drawing/2014/main" id="{0750E845-BD08-47AF-AF37-7514CC885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339" y="927652"/>
            <a:ext cx="4619555" cy="1764774"/>
          </a:xfrm>
          <a:prstGeom prst="rect">
            <a:avLst/>
          </a:prstGeom>
        </p:spPr>
      </p:pic>
      <p:pic>
        <p:nvPicPr>
          <p:cNvPr id="5" name="Picture 4">
            <a:extLst>
              <a:ext uri="{FF2B5EF4-FFF2-40B4-BE49-F238E27FC236}">
                <a16:creationId xmlns:a16="http://schemas.microsoft.com/office/drawing/2014/main" id="{FD8994AB-8398-44F9-B999-291F81CC06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5687" y="3368117"/>
            <a:ext cx="6785982" cy="2639418"/>
          </a:xfrm>
          <a:prstGeom prst="rect">
            <a:avLst/>
          </a:prstGeom>
        </p:spPr>
      </p:pic>
      <p:sp>
        <p:nvSpPr>
          <p:cNvPr id="10" name="Fig.1- Project target users">
            <a:extLst>
              <a:ext uri="{FF2B5EF4-FFF2-40B4-BE49-F238E27FC236}">
                <a16:creationId xmlns:a16="http://schemas.microsoft.com/office/drawing/2014/main" id="{A2F09687-B5D6-42DC-A32F-18F0D271D5DF}"/>
              </a:ext>
            </a:extLst>
          </p:cNvPr>
          <p:cNvSpPr txBox="1"/>
          <p:nvPr/>
        </p:nvSpPr>
        <p:spPr>
          <a:xfrm>
            <a:off x="4406933" y="2867183"/>
            <a:ext cx="2226366"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lvl1pPr>
          </a:lstStyle>
          <a:p>
            <a:r>
              <a:rPr sz="1600" dirty="0">
                <a:latin typeface="Times New Roman" panose="02020603050405020304" pitchFamily="18" charset="0"/>
                <a:cs typeface="Times New Roman" panose="02020603050405020304" pitchFamily="18" charset="0"/>
              </a:rPr>
              <a:t>Fig.</a:t>
            </a:r>
            <a:r>
              <a:rPr lang="en-US" sz="1600" dirty="0">
                <a:latin typeface="Times New Roman" panose="02020603050405020304" pitchFamily="18" charset="0"/>
                <a:cs typeface="Times New Roman" panose="02020603050405020304" pitchFamily="18" charset="0"/>
              </a:rPr>
              <a:t> 4</a:t>
            </a:r>
            <a:r>
              <a:rP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Context Diagram</a:t>
            </a:r>
            <a:endParaRPr sz="1600" dirty="0">
              <a:latin typeface="Times New Roman" panose="02020603050405020304" pitchFamily="18" charset="0"/>
              <a:cs typeface="Times New Roman" panose="02020603050405020304" pitchFamily="18" charset="0"/>
            </a:endParaRPr>
          </a:p>
        </p:txBody>
      </p:sp>
      <p:sp>
        <p:nvSpPr>
          <p:cNvPr id="11" name="Fig.1- Project target users">
            <a:extLst>
              <a:ext uri="{FF2B5EF4-FFF2-40B4-BE49-F238E27FC236}">
                <a16:creationId xmlns:a16="http://schemas.microsoft.com/office/drawing/2014/main" id="{37BC1AAA-1E84-44A4-8B5B-22FC7A05051A}"/>
              </a:ext>
            </a:extLst>
          </p:cNvPr>
          <p:cNvSpPr txBox="1"/>
          <p:nvPr/>
        </p:nvSpPr>
        <p:spPr>
          <a:xfrm>
            <a:off x="4545495" y="6007535"/>
            <a:ext cx="2226366"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lvl1pPr>
          </a:lstStyle>
          <a:p>
            <a:r>
              <a:rPr sz="1600" dirty="0">
                <a:latin typeface="Times New Roman" panose="02020603050405020304" pitchFamily="18" charset="0"/>
                <a:cs typeface="Times New Roman" panose="02020603050405020304" pitchFamily="18" charset="0"/>
              </a:rPr>
              <a:t>Fig.</a:t>
            </a:r>
            <a:r>
              <a:rPr lang="en-US" sz="1600" dirty="0">
                <a:latin typeface="Times New Roman" panose="02020603050405020304" pitchFamily="18" charset="0"/>
                <a:cs typeface="Times New Roman" panose="02020603050405020304" pitchFamily="18" charset="0"/>
              </a:rPr>
              <a:t> 5</a:t>
            </a:r>
            <a:r>
              <a:rPr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1st level of DFD</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07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158648-79FF-45CD-BDA8-DC350CD41CAB}"/>
              </a:ext>
            </a:extLst>
          </p:cNvPr>
          <p:cNvSpPr>
            <a:spLocks noGrp="1"/>
          </p:cNvSpPr>
          <p:nvPr>
            <p:ph type="sldNum" sz="quarter" idx="12"/>
          </p:nvPr>
        </p:nvSpPr>
        <p:spPr/>
        <p:txBody>
          <a:bodyPr/>
          <a:lstStyle/>
          <a:p>
            <a:fld id="{9B618960-8005-486C-9A75-10CB2AAC16F9}" type="slidenum">
              <a:rPr lang="en-US" smtClean="0"/>
              <a:t>14</a:t>
            </a:fld>
            <a:endParaRPr lang="en-US" dirty="0"/>
          </a:p>
        </p:txBody>
      </p:sp>
      <p:sp>
        <p:nvSpPr>
          <p:cNvPr id="5" name="Title 1">
            <a:extLst>
              <a:ext uri="{FF2B5EF4-FFF2-40B4-BE49-F238E27FC236}">
                <a16:creationId xmlns:a16="http://schemas.microsoft.com/office/drawing/2014/main" id="{79F10BF9-0B80-45D7-AF7B-CC8026BC7DC1}"/>
              </a:ext>
            </a:extLst>
          </p:cNvPr>
          <p:cNvSpPr>
            <a:spLocks noGrp="1"/>
          </p:cNvSpPr>
          <p:nvPr>
            <p:ph type="title"/>
          </p:nvPr>
        </p:nvSpPr>
        <p:spPr>
          <a:xfrm>
            <a:off x="838200" y="365125"/>
            <a:ext cx="10515600" cy="562527"/>
          </a:xfrm>
        </p:spPr>
        <p:txBody>
          <a:bodyPr>
            <a:normAutofit fontScale="90000"/>
          </a:bodyPr>
          <a:lstStyle/>
          <a:p>
            <a:r>
              <a:rPr lang="en-US" sz="3600" b="1" dirty="0">
                <a:latin typeface="Times New Roman" panose="02020603050405020304" pitchFamily="18" charset="0"/>
                <a:cs typeface="Times New Roman" panose="02020603050405020304" pitchFamily="18" charset="0"/>
              </a:rPr>
              <a:t>Design (contd.)</a:t>
            </a:r>
            <a:endParaRPr lang="en-IN" sz="3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1851978-A6D9-4E15-94A9-73E4F348C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426" y="1354207"/>
            <a:ext cx="7050157" cy="4058533"/>
          </a:xfrm>
          <a:prstGeom prst="rect">
            <a:avLst/>
          </a:prstGeom>
        </p:spPr>
      </p:pic>
      <p:sp>
        <p:nvSpPr>
          <p:cNvPr id="10" name="Fig.1- Project target users">
            <a:extLst>
              <a:ext uri="{FF2B5EF4-FFF2-40B4-BE49-F238E27FC236}">
                <a16:creationId xmlns:a16="http://schemas.microsoft.com/office/drawing/2014/main" id="{948DA772-16D2-47F0-A008-4BCAB4719DE2}"/>
              </a:ext>
            </a:extLst>
          </p:cNvPr>
          <p:cNvSpPr txBox="1"/>
          <p:nvPr/>
        </p:nvSpPr>
        <p:spPr>
          <a:xfrm>
            <a:off x="4747591" y="5970744"/>
            <a:ext cx="2385392"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lvl1pPr>
          </a:lstStyle>
          <a:p>
            <a:r>
              <a:rPr sz="1600" dirty="0">
                <a:latin typeface="Times New Roman" panose="02020603050405020304" pitchFamily="18" charset="0"/>
                <a:cs typeface="Times New Roman" panose="02020603050405020304" pitchFamily="18" charset="0"/>
              </a:rPr>
              <a:t>Fig.</a:t>
            </a:r>
            <a:r>
              <a:rPr lang="en-US" sz="1600" dirty="0">
                <a:latin typeface="Times New Roman" panose="02020603050405020304" pitchFamily="18" charset="0"/>
                <a:cs typeface="Times New Roman" panose="02020603050405020304" pitchFamily="18" charset="0"/>
              </a:rPr>
              <a:t>6</a:t>
            </a:r>
            <a:r>
              <a:rP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2nd level of DFD</a:t>
            </a:r>
            <a:endParaRPr sz="1600" dirty="0">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D0C67AD-DAC7-4277-A7F1-85E09A275390}"/>
              </a:ext>
            </a:extLst>
          </p:cNvPr>
          <p:cNvCxnSpPr>
            <a:cxnSpLocks/>
          </p:cNvCxnSpPr>
          <p:nvPr/>
        </p:nvCxnSpPr>
        <p:spPr>
          <a:xfrm>
            <a:off x="1698249" y="2120443"/>
            <a:ext cx="899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7A33B331-0DD8-4AE0-B793-1F1CBD932B7E}"/>
              </a:ext>
            </a:extLst>
          </p:cNvPr>
          <p:cNvCxnSpPr>
            <a:cxnSpLocks/>
          </p:cNvCxnSpPr>
          <p:nvPr/>
        </p:nvCxnSpPr>
        <p:spPr>
          <a:xfrm rot="10800000" flipV="1">
            <a:off x="7132983" y="1152672"/>
            <a:ext cx="749300" cy="332980"/>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6E8CE524-DB79-4DDA-A21D-5B6EEC37D327}"/>
              </a:ext>
            </a:extLst>
          </p:cNvPr>
          <p:cNvSpPr txBox="1"/>
          <p:nvPr/>
        </p:nvSpPr>
        <p:spPr>
          <a:xfrm>
            <a:off x="7853018" y="891062"/>
            <a:ext cx="986182" cy="261610"/>
          </a:xfrm>
          <a:prstGeom prst="rect">
            <a:avLst/>
          </a:prstGeom>
          <a:noFill/>
        </p:spPr>
        <p:txBody>
          <a:bodyPr wrap="square" rtlCol="0">
            <a:spAutoFit/>
          </a:bodyPr>
          <a:lstStyle/>
          <a:p>
            <a:r>
              <a:rPr lang="en-US" sz="1100" b="1" dirty="0"/>
              <a:t>Login Creds</a:t>
            </a:r>
            <a:endParaRPr lang="en-IN" sz="1100" b="1" dirty="0"/>
          </a:p>
        </p:txBody>
      </p:sp>
      <p:sp>
        <p:nvSpPr>
          <p:cNvPr id="13" name="TextBox 12">
            <a:extLst>
              <a:ext uri="{FF2B5EF4-FFF2-40B4-BE49-F238E27FC236}">
                <a16:creationId xmlns:a16="http://schemas.microsoft.com/office/drawing/2014/main" id="{EDDC46AA-2405-4A4E-A5EC-D9886B573668}"/>
              </a:ext>
            </a:extLst>
          </p:cNvPr>
          <p:cNvSpPr txBox="1"/>
          <p:nvPr/>
        </p:nvSpPr>
        <p:spPr>
          <a:xfrm>
            <a:off x="838200" y="1689556"/>
            <a:ext cx="1219200" cy="430887"/>
          </a:xfrm>
          <a:prstGeom prst="rect">
            <a:avLst/>
          </a:prstGeom>
          <a:noFill/>
        </p:spPr>
        <p:txBody>
          <a:bodyPr wrap="square" rtlCol="0">
            <a:spAutoFit/>
          </a:bodyPr>
          <a:lstStyle/>
          <a:p>
            <a:r>
              <a:rPr lang="en-US" sz="1100" b="1" dirty="0"/>
              <a:t>PR Number or Product ID</a:t>
            </a:r>
            <a:endParaRPr lang="en-IN" sz="1100" b="1" dirty="0"/>
          </a:p>
        </p:txBody>
      </p:sp>
    </p:spTree>
    <p:extLst>
      <p:ext uri="{BB962C8B-B14F-4D97-AF65-F5344CB8AC3E}">
        <p14:creationId xmlns:p14="http://schemas.microsoft.com/office/powerpoint/2010/main" val="3284530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BA1D8E-5B01-438B-8D17-5389562E8C06}"/>
              </a:ext>
            </a:extLst>
          </p:cNvPr>
          <p:cNvSpPr>
            <a:spLocks noGrp="1"/>
          </p:cNvSpPr>
          <p:nvPr>
            <p:ph type="sldNum" sz="quarter" idx="12"/>
          </p:nvPr>
        </p:nvSpPr>
        <p:spPr/>
        <p:txBody>
          <a:bodyPr/>
          <a:lstStyle/>
          <a:p>
            <a:fld id="{9B618960-8005-486C-9A75-10CB2AAC16F9}" type="slidenum">
              <a:rPr lang="en-US" smtClean="0"/>
              <a:t>15</a:t>
            </a:fld>
            <a:endParaRPr lang="en-US" dirty="0"/>
          </a:p>
        </p:txBody>
      </p:sp>
      <p:sp>
        <p:nvSpPr>
          <p:cNvPr id="5" name="Title 1">
            <a:extLst>
              <a:ext uri="{FF2B5EF4-FFF2-40B4-BE49-F238E27FC236}">
                <a16:creationId xmlns:a16="http://schemas.microsoft.com/office/drawing/2014/main" id="{B0ACB1A2-E67E-4B86-9CAB-6E54E3A6EE1E}"/>
              </a:ext>
            </a:extLst>
          </p:cNvPr>
          <p:cNvSpPr>
            <a:spLocks noGrp="1"/>
          </p:cNvSpPr>
          <p:nvPr>
            <p:ph type="title"/>
          </p:nvPr>
        </p:nvSpPr>
        <p:spPr>
          <a:xfrm>
            <a:off x="838200" y="365125"/>
            <a:ext cx="10515600" cy="562527"/>
          </a:xfrm>
        </p:spPr>
        <p:txBody>
          <a:bodyPr>
            <a:normAutofit fontScale="90000"/>
          </a:bodyPr>
          <a:lstStyle/>
          <a:p>
            <a:r>
              <a:rPr lang="en-US" sz="3600" b="1" dirty="0">
                <a:latin typeface="Times New Roman" panose="02020603050405020304" pitchFamily="18" charset="0"/>
                <a:cs typeface="Times New Roman" panose="02020603050405020304" pitchFamily="18" charset="0"/>
              </a:rPr>
              <a:t>Design (contd.)</a:t>
            </a:r>
            <a:endParaRPr lang="en-IN" sz="3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9B6A1F1-9867-4884-A41C-691157C3F542}"/>
              </a:ext>
            </a:extLst>
          </p:cNvPr>
          <p:cNvSpPr txBox="1"/>
          <p:nvPr/>
        </p:nvSpPr>
        <p:spPr>
          <a:xfrm>
            <a:off x="838200" y="1080356"/>
            <a:ext cx="10515600" cy="670440"/>
          </a:xfrm>
          <a:prstGeom prst="rect">
            <a:avLst/>
          </a:prstGeom>
          <a:noFill/>
        </p:spPr>
        <p:txBody>
          <a:bodyPr wrap="square">
            <a:spAutoFit/>
          </a:bodyPr>
          <a:lstStyle/>
          <a:p>
            <a:pPr algn="just">
              <a:lnSpc>
                <a:spcPct val="107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dynamics of the functioning of the application are represented in the Activity diagram below. It depicts the pipeline the users follow to get assistance from the application.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Picture 5" descr="Diagram&#10;&#10;Description automatically generated">
            <a:extLst>
              <a:ext uri="{FF2B5EF4-FFF2-40B4-BE49-F238E27FC236}">
                <a16:creationId xmlns:a16="http://schemas.microsoft.com/office/drawing/2014/main" id="{EF6A22E1-8D00-4EDF-BA64-4AE3DE4E7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3500"/>
            <a:ext cx="10515599" cy="3962953"/>
          </a:xfrm>
          <a:prstGeom prst="rect">
            <a:avLst/>
          </a:prstGeom>
        </p:spPr>
      </p:pic>
      <p:sp>
        <p:nvSpPr>
          <p:cNvPr id="11" name="Fig.1- Project target users">
            <a:extLst>
              <a:ext uri="{FF2B5EF4-FFF2-40B4-BE49-F238E27FC236}">
                <a16:creationId xmlns:a16="http://schemas.microsoft.com/office/drawing/2014/main" id="{AB4DF844-48B4-48C9-A438-8784FFF9D10C}"/>
              </a:ext>
            </a:extLst>
          </p:cNvPr>
          <p:cNvSpPr txBox="1"/>
          <p:nvPr/>
        </p:nvSpPr>
        <p:spPr>
          <a:xfrm>
            <a:off x="5015946" y="6019157"/>
            <a:ext cx="2160105"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lvl1pPr>
          </a:lstStyle>
          <a:p>
            <a:r>
              <a:rPr sz="1600" dirty="0">
                <a:latin typeface="Times New Roman" panose="02020603050405020304" pitchFamily="18" charset="0"/>
                <a:cs typeface="Times New Roman" panose="02020603050405020304" pitchFamily="18" charset="0"/>
              </a:rPr>
              <a:t>Fig.</a:t>
            </a:r>
            <a:r>
              <a:rPr lang="en-US" sz="1600" dirty="0">
                <a:latin typeface="Times New Roman" panose="02020603050405020304" pitchFamily="18" charset="0"/>
                <a:cs typeface="Times New Roman" panose="02020603050405020304" pitchFamily="18" charset="0"/>
              </a:rPr>
              <a:t>7</a:t>
            </a:r>
            <a:r>
              <a:rP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Activity diagram</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9515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D78245-B8BC-4A23-9C1C-060E50FAC8FE}"/>
              </a:ext>
            </a:extLst>
          </p:cNvPr>
          <p:cNvSpPr>
            <a:spLocks noGrp="1"/>
          </p:cNvSpPr>
          <p:nvPr>
            <p:ph type="sldNum" sz="quarter" idx="12"/>
          </p:nvPr>
        </p:nvSpPr>
        <p:spPr/>
        <p:txBody>
          <a:bodyPr/>
          <a:lstStyle/>
          <a:p>
            <a:fld id="{9B618960-8005-486C-9A75-10CB2AAC16F9}" type="slidenum">
              <a:rPr lang="en-US" smtClean="0"/>
              <a:t>16</a:t>
            </a:fld>
            <a:endParaRPr lang="en-US" dirty="0"/>
          </a:p>
        </p:txBody>
      </p:sp>
      <p:sp>
        <p:nvSpPr>
          <p:cNvPr id="5" name="Title 1">
            <a:extLst>
              <a:ext uri="{FF2B5EF4-FFF2-40B4-BE49-F238E27FC236}">
                <a16:creationId xmlns:a16="http://schemas.microsoft.com/office/drawing/2014/main" id="{F94CFB3C-4728-4A31-A90A-C42DA6CE954A}"/>
              </a:ext>
            </a:extLst>
          </p:cNvPr>
          <p:cNvSpPr>
            <a:spLocks noGrp="1"/>
          </p:cNvSpPr>
          <p:nvPr>
            <p:ph type="title"/>
          </p:nvPr>
        </p:nvSpPr>
        <p:spPr>
          <a:xfrm>
            <a:off x="838200" y="365125"/>
            <a:ext cx="10515600" cy="562527"/>
          </a:xfrm>
        </p:spPr>
        <p:txBody>
          <a:bodyPr>
            <a:normAutofit fontScale="90000"/>
          </a:bodyPr>
          <a:lstStyle/>
          <a:p>
            <a:r>
              <a:rPr lang="en-US" sz="3600" b="1" dirty="0">
                <a:latin typeface="Times New Roman" panose="02020603050405020304" pitchFamily="18" charset="0"/>
                <a:cs typeface="Times New Roman" panose="02020603050405020304" pitchFamily="18" charset="0"/>
              </a:rPr>
              <a:t>Methodology</a:t>
            </a:r>
            <a:endParaRPr lang="en-IN" sz="3600" b="1"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681DFC2-F445-40CE-83E9-79D5D24AB71A}"/>
              </a:ext>
            </a:extLst>
          </p:cNvPr>
          <p:cNvSpPr>
            <a:spLocks noGrp="1"/>
          </p:cNvSpPr>
          <p:nvPr>
            <p:ph idx="1"/>
          </p:nvPr>
        </p:nvSpPr>
        <p:spPr>
          <a:xfrm>
            <a:off x="838200" y="1086679"/>
            <a:ext cx="10515600" cy="5009322"/>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A web application using flask micro web framework which would allow us to integrate the data processing algorithms and the web template views is developed.</a:t>
            </a:r>
          </a:p>
          <a:p>
            <a:pPr algn="just"/>
            <a:r>
              <a:rPr lang="en-US" sz="2000" dirty="0">
                <a:latin typeface="Times New Roman" panose="02020603050405020304" pitchFamily="18" charset="0"/>
                <a:cs typeface="Times New Roman" panose="02020603050405020304" pitchFamily="18" charset="0"/>
              </a:rPr>
              <a:t>Each template view function has it’s corresponding .html file to represent</a:t>
            </a:r>
          </a:p>
          <a:p>
            <a:pPr algn="just"/>
            <a:r>
              <a:rPr lang="en-US" sz="2000" dirty="0">
                <a:latin typeface="Times New Roman" panose="02020603050405020304" pitchFamily="18" charset="0"/>
                <a:cs typeface="Times New Roman" panose="02020603050405020304" pitchFamily="18" charset="0"/>
              </a:rPr>
              <a:t>Depending on whether we are using neural networks as our model or some other Machine learning model like SVM we can use h5 format or pickle package for integrating the models to our application.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228600" algn="just">
              <a:lnSpc>
                <a:spcPct val="107000"/>
              </a:lnSpc>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data resources will be provided by the company and managed by the Administrator. The Administrator will also be responsible for user verification and authorization.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lnSpc>
                <a:spcPct val="107000"/>
              </a:lnSpc>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different views in the flask application will communicate with the processes and algorithms; and they can accept or return any kind of parameters and data respectively, it can be variables, lists, tuples, strings, etc. The algorithms, models, network models can be swapped, manipulated, and re-trained without affecting the application architecture.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lnSpc>
                <a:spcPct val="107000"/>
              </a:lnSpc>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front-end templates corresponding to the different views have various scripts supporting the dashboard visualizations that we intend to provide.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0088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98A5C4-191C-4630-AD2A-B6B693D188F7}"/>
              </a:ext>
            </a:extLst>
          </p:cNvPr>
          <p:cNvSpPr>
            <a:spLocks noGrp="1"/>
          </p:cNvSpPr>
          <p:nvPr>
            <p:ph type="sldNum" sz="quarter" idx="12"/>
          </p:nvPr>
        </p:nvSpPr>
        <p:spPr>
          <a:xfrm>
            <a:off x="8610599" y="6340728"/>
            <a:ext cx="2743200" cy="365125"/>
          </a:xfrm>
        </p:spPr>
        <p:txBody>
          <a:bodyPr/>
          <a:lstStyle/>
          <a:p>
            <a:fld id="{9B618960-8005-486C-9A75-10CB2AAC16F9}" type="slidenum">
              <a:rPr lang="en-US" smtClean="0"/>
              <a:t>17</a:t>
            </a:fld>
            <a:endParaRPr lang="en-US" dirty="0"/>
          </a:p>
        </p:txBody>
      </p:sp>
      <p:sp>
        <p:nvSpPr>
          <p:cNvPr id="6" name="Title 1">
            <a:extLst>
              <a:ext uri="{FF2B5EF4-FFF2-40B4-BE49-F238E27FC236}">
                <a16:creationId xmlns:a16="http://schemas.microsoft.com/office/drawing/2014/main" id="{749F470D-CD42-467D-B765-93315E3FE382}"/>
              </a:ext>
            </a:extLst>
          </p:cNvPr>
          <p:cNvSpPr>
            <a:spLocks noGrp="1"/>
          </p:cNvSpPr>
          <p:nvPr>
            <p:ph type="title"/>
          </p:nvPr>
        </p:nvSpPr>
        <p:spPr>
          <a:xfrm>
            <a:off x="838200" y="365125"/>
            <a:ext cx="10515600" cy="562527"/>
          </a:xfrm>
        </p:spPr>
        <p:txBody>
          <a:bodyPr>
            <a:normAutofit fontScale="90000"/>
          </a:bodyPr>
          <a:lstStyle/>
          <a:p>
            <a:r>
              <a:rPr lang="en-US" sz="3600" b="1" dirty="0">
                <a:latin typeface="Times New Roman" panose="02020603050405020304" pitchFamily="18" charset="0"/>
                <a:cs typeface="Times New Roman" panose="02020603050405020304" pitchFamily="18" charset="0"/>
              </a:rPr>
              <a:t>Methodology (contd.)</a:t>
            </a:r>
            <a:endParaRPr lang="en-IN" sz="3600" b="1" dirty="0">
              <a:latin typeface="Times New Roman" panose="02020603050405020304" pitchFamily="18" charset="0"/>
              <a:cs typeface="Times New Roman" panose="02020603050405020304" pitchFamily="18" charset="0"/>
            </a:endParaRPr>
          </a:p>
        </p:txBody>
      </p:sp>
      <p:sp>
        <p:nvSpPr>
          <p:cNvPr id="8" name="Fig.1- Project target users">
            <a:extLst>
              <a:ext uri="{FF2B5EF4-FFF2-40B4-BE49-F238E27FC236}">
                <a16:creationId xmlns:a16="http://schemas.microsoft.com/office/drawing/2014/main" id="{99EA4DEE-8548-4D90-8826-1F35F825DF1E}"/>
              </a:ext>
            </a:extLst>
          </p:cNvPr>
          <p:cNvSpPr txBox="1"/>
          <p:nvPr/>
        </p:nvSpPr>
        <p:spPr>
          <a:xfrm>
            <a:off x="4893363" y="5755941"/>
            <a:ext cx="2405271"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lvl1pPr>
          </a:lstStyle>
          <a:p>
            <a:r>
              <a:rPr sz="1600" dirty="0">
                <a:latin typeface="Times New Roman" panose="02020603050405020304" pitchFamily="18" charset="0"/>
                <a:cs typeface="Times New Roman" panose="02020603050405020304" pitchFamily="18" charset="0"/>
              </a:rPr>
              <a:t>Fig.</a:t>
            </a:r>
            <a:r>
              <a:rPr lang="en-US" sz="1600" dirty="0">
                <a:latin typeface="Times New Roman" panose="02020603050405020304" pitchFamily="18" charset="0"/>
                <a:cs typeface="Times New Roman" panose="02020603050405020304" pitchFamily="18" charset="0"/>
              </a:rPr>
              <a:t>8</a:t>
            </a:r>
            <a:r>
              <a:rP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Methodology chart</a:t>
            </a:r>
            <a:endParaRPr sz="16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89076C-5159-4D98-9D51-0181D86192B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927652"/>
            <a:ext cx="10515599" cy="4638261"/>
          </a:xfrm>
          <a:prstGeom prst="rect">
            <a:avLst/>
          </a:prstGeom>
          <a:noFill/>
          <a:ln>
            <a:noFill/>
          </a:ln>
        </p:spPr>
      </p:pic>
    </p:spTree>
    <p:extLst>
      <p:ext uri="{BB962C8B-B14F-4D97-AF65-F5344CB8AC3E}">
        <p14:creationId xmlns:p14="http://schemas.microsoft.com/office/powerpoint/2010/main" val="2042857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74377-8E83-472A-B101-794E2729FFC1}"/>
              </a:ext>
            </a:extLst>
          </p:cNvPr>
          <p:cNvSpPr>
            <a:spLocks noGrp="1"/>
          </p:cNvSpPr>
          <p:nvPr>
            <p:ph idx="1"/>
          </p:nvPr>
        </p:nvSpPr>
        <p:spPr>
          <a:xfrm>
            <a:off x="838200" y="927650"/>
            <a:ext cx="6370983" cy="5168350"/>
          </a:xfrm>
        </p:spPr>
        <p:txBody>
          <a:bodyPr>
            <a:noAutofit/>
          </a:bodyPr>
          <a:lstStyle/>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Flask does not enforce any particular project layout.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Following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is a snapshot of a feasible organization of the application implemented.</a:t>
            </a: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The functionalities of the application can be in the main application file or be imported from other packages or files</a:t>
            </a:r>
          </a:p>
          <a:p>
            <a:r>
              <a:rPr lang="en-US" sz="2000" dirty="0">
                <a:effectLst/>
                <a:latin typeface="Times New Roman" panose="02020603050405020304" pitchFamily="18" charset="0"/>
                <a:ea typeface="Times New Roman" panose="02020603050405020304" pitchFamily="18" charset="0"/>
              </a:rPr>
              <a:t>The different views in the flask application will communicate with the processes and algorithms; and they can accept or return any kind of parameters and data respectively, it can be variables, lists, tuples, strings, etc.</a:t>
            </a:r>
          </a:p>
          <a:p>
            <a:r>
              <a:rPr lang="en-US" sz="2000" dirty="0">
                <a:effectLst/>
                <a:latin typeface="Times New Roman" panose="02020603050405020304" pitchFamily="18" charset="0"/>
                <a:ea typeface="Times New Roman" panose="02020603050405020304" pitchFamily="18" charset="0"/>
              </a:rPr>
              <a:t>The data resources will be provided by the company and managed by the Administrator. The Administrator will also be responsible for user verification and authorization.</a:t>
            </a:r>
          </a:p>
          <a:p>
            <a:r>
              <a:rPr lang="en-US" sz="2000" dirty="0">
                <a:effectLst/>
                <a:latin typeface="Times New Roman" panose="02020603050405020304" pitchFamily="18" charset="0"/>
                <a:ea typeface="Times New Roman" panose="02020603050405020304" pitchFamily="18" charset="0"/>
              </a:rPr>
              <a:t>SQL-Alchemy package can be used to create data base of authorized users by the administrator and is stored as .data file in the server along with the application</a:t>
            </a:r>
            <a:r>
              <a:rPr lang="en-US" sz="2000" dirty="0">
                <a:latin typeface="Times New Roman" panose="02020603050405020304" pitchFamily="18" charset="0"/>
                <a:ea typeface="Times New Roman" panose="02020603050405020304" pitchFamily="18" charset="0"/>
              </a:rPr>
              <a:t>.</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B87F858-102E-4406-AA40-C2C0A264FEA8}"/>
              </a:ext>
            </a:extLst>
          </p:cNvPr>
          <p:cNvSpPr>
            <a:spLocks noGrp="1"/>
          </p:cNvSpPr>
          <p:nvPr>
            <p:ph type="sldNum" sz="quarter" idx="12"/>
          </p:nvPr>
        </p:nvSpPr>
        <p:spPr/>
        <p:txBody>
          <a:bodyPr/>
          <a:lstStyle/>
          <a:p>
            <a:fld id="{9B618960-8005-486C-9A75-10CB2AAC16F9}" type="slidenum">
              <a:rPr lang="en-US" smtClean="0"/>
              <a:t>18</a:t>
            </a:fld>
            <a:endParaRPr lang="en-US" dirty="0"/>
          </a:p>
        </p:txBody>
      </p:sp>
      <p:sp>
        <p:nvSpPr>
          <p:cNvPr id="5" name="Title 1">
            <a:extLst>
              <a:ext uri="{FF2B5EF4-FFF2-40B4-BE49-F238E27FC236}">
                <a16:creationId xmlns:a16="http://schemas.microsoft.com/office/drawing/2014/main" id="{9F6FDFA2-F195-46A1-AE43-8132F57A7021}"/>
              </a:ext>
            </a:extLst>
          </p:cNvPr>
          <p:cNvSpPr>
            <a:spLocks noGrp="1"/>
          </p:cNvSpPr>
          <p:nvPr>
            <p:ph type="title"/>
          </p:nvPr>
        </p:nvSpPr>
        <p:spPr>
          <a:xfrm>
            <a:off x="838200" y="365125"/>
            <a:ext cx="10515600" cy="562527"/>
          </a:xfrm>
        </p:spPr>
        <p:txBody>
          <a:bodyPr>
            <a:normAutofit fontScale="90000"/>
          </a:bodyPr>
          <a:lstStyle/>
          <a:p>
            <a:r>
              <a:rPr lang="en-US" sz="3600" b="1" dirty="0">
                <a:latin typeface="Times New Roman" panose="02020603050405020304" pitchFamily="18" charset="0"/>
                <a:cs typeface="Times New Roman" panose="02020603050405020304" pitchFamily="18" charset="0"/>
              </a:rPr>
              <a:t>Implementation</a:t>
            </a:r>
            <a:endParaRPr lang="en-IN" sz="3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4C03D52-764B-48DC-B274-BDB5CB7AD3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40756" y="646388"/>
            <a:ext cx="3051313" cy="4733995"/>
          </a:xfrm>
          <a:prstGeom prst="rect">
            <a:avLst/>
          </a:prstGeom>
          <a:noFill/>
          <a:ln>
            <a:noFill/>
          </a:ln>
        </p:spPr>
      </p:pic>
      <p:sp>
        <p:nvSpPr>
          <p:cNvPr id="7" name="Text Box 2">
            <a:extLst>
              <a:ext uri="{FF2B5EF4-FFF2-40B4-BE49-F238E27FC236}">
                <a16:creationId xmlns:a16="http://schemas.microsoft.com/office/drawing/2014/main" id="{AA2D22CF-3861-49D7-9655-65304061A350}"/>
              </a:ext>
            </a:extLst>
          </p:cNvPr>
          <p:cNvSpPr txBox="1">
            <a:spLocks noChangeArrowheads="1"/>
          </p:cNvSpPr>
          <p:nvPr/>
        </p:nvSpPr>
        <p:spPr bwMode="auto">
          <a:xfrm>
            <a:off x="8040756" y="5522580"/>
            <a:ext cx="3051313" cy="3651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Fig. 9: Application Organization</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32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4A5C8A-7CBD-45A8-A9AB-107FBB9673C0}"/>
              </a:ext>
            </a:extLst>
          </p:cNvPr>
          <p:cNvSpPr>
            <a:spLocks noGrp="1"/>
          </p:cNvSpPr>
          <p:nvPr>
            <p:ph type="sldNum" sz="quarter" idx="12"/>
          </p:nvPr>
        </p:nvSpPr>
        <p:spPr/>
        <p:txBody>
          <a:bodyPr/>
          <a:lstStyle/>
          <a:p>
            <a:fld id="{9B618960-8005-486C-9A75-10CB2AAC16F9}" type="slidenum">
              <a:rPr lang="en-US" smtClean="0"/>
              <a:t>19</a:t>
            </a:fld>
            <a:endParaRPr lang="en-US" dirty="0"/>
          </a:p>
        </p:txBody>
      </p:sp>
      <p:sp>
        <p:nvSpPr>
          <p:cNvPr id="5" name="Title 1">
            <a:extLst>
              <a:ext uri="{FF2B5EF4-FFF2-40B4-BE49-F238E27FC236}">
                <a16:creationId xmlns:a16="http://schemas.microsoft.com/office/drawing/2014/main" id="{4BBAFC93-4340-4107-A435-95FEA2C0386F}"/>
              </a:ext>
            </a:extLst>
          </p:cNvPr>
          <p:cNvSpPr>
            <a:spLocks noGrp="1"/>
          </p:cNvSpPr>
          <p:nvPr>
            <p:ph type="title"/>
          </p:nvPr>
        </p:nvSpPr>
        <p:spPr>
          <a:xfrm>
            <a:off x="838200" y="365125"/>
            <a:ext cx="10515600" cy="562527"/>
          </a:xfrm>
        </p:spPr>
        <p:txBody>
          <a:bodyPr>
            <a:normAutofit fontScale="90000"/>
          </a:bodyPr>
          <a:lstStyle/>
          <a:p>
            <a:r>
              <a:rPr lang="en-US" sz="3600" b="1" dirty="0">
                <a:latin typeface="Times New Roman" panose="02020603050405020304" pitchFamily="18" charset="0"/>
                <a:cs typeface="Times New Roman" panose="02020603050405020304" pitchFamily="18" charset="0"/>
              </a:rPr>
              <a:t>Results and Discussions</a:t>
            </a:r>
            <a:endParaRPr lang="en-IN" sz="3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DBA3DC8-DB23-442A-886A-3D7CFD662121}"/>
              </a:ext>
            </a:extLst>
          </p:cNvPr>
          <p:cNvSpPr txBox="1"/>
          <p:nvPr/>
        </p:nvSpPr>
        <p:spPr>
          <a:xfrm>
            <a:off x="838200" y="1192695"/>
            <a:ext cx="10515600" cy="3170099"/>
          </a:xfrm>
          <a:prstGeom prst="rect">
            <a:avLst/>
          </a:prstGeom>
          <a:noFill/>
        </p:spPr>
        <p:txBody>
          <a:bodyPr wrap="square">
            <a:spAutoFit/>
          </a:bodyPr>
          <a:lstStyle/>
          <a:p>
            <a:pPr marL="285750" indent="-28575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The application being developed as flask web application significantly reduced the codebase required for such an undertaking. </a:t>
            </a:r>
          </a:p>
          <a:p>
            <a:endParaRPr lang="en-US" sz="20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rPr>
              <a:t>The </a:t>
            </a:r>
            <a:r>
              <a:rPr lang="en-US" sz="2000" dirty="0">
                <a:effectLst/>
                <a:latin typeface="Times New Roman" panose="02020603050405020304" pitchFamily="18" charset="0"/>
                <a:ea typeface="Times New Roman" panose="02020603050405020304" pitchFamily="18" charset="0"/>
              </a:rPr>
              <a:t>function-oriented structure of the application </a:t>
            </a:r>
            <a:r>
              <a:rPr lang="en-US" sz="2000" dirty="0">
                <a:latin typeface="Times New Roman" panose="02020603050405020304" pitchFamily="18" charset="0"/>
                <a:ea typeface="Times New Roman" panose="02020603050405020304" pitchFamily="18" charset="0"/>
              </a:rPr>
              <a:t>allows us to </a:t>
            </a:r>
            <a:r>
              <a:rPr lang="en-US" sz="2000" dirty="0">
                <a:effectLst/>
                <a:latin typeface="Times New Roman" panose="02020603050405020304" pitchFamily="18" charset="0"/>
                <a:ea typeface="Times New Roman" panose="02020603050405020304" pitchFamily="18" charset="0"/>
              </a:rPr>
              <a:t>easily mold it in response to future requirements of the users without disturbing the basic architecture.</a:t>
            </a:r>
          </a:p>
          <a:p>
            <a:endParaRPr lang="en-US" sz="20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rPr>
              <a:t>The procurement executives saved significant negotiation window</a:t>
            </a:r>
          </a:p>
          <a:p>
            <a:endParaRPr lang="en-US" sz="2000"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The </a:t>
            </a:r>
            <a:r>
              <a:rPr lang="en-US" sz="2000" dirty="0">
                <a:latin typeface="Times New Roman" panose="02020603050405020304" pitchFamily="18" charset="0"/>
                <a:ea typeface="Times New Roman" panose="02020603050405020304" pitchFamily="18" charset="0"/>
              </a:rPr>
              <a:t>vendors are motivated by the feedback they received across different parameters and are now striving to be the best with a better directed approach.</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5484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084A-CB79-48E5-B676-AFD5763D207F}"/>
              </a:ext>
            </a:extLst>
          </p:cNvPr>
          <p:cNvSpPr>
            <a:spLocks noGrp="1"/>
          </p:cNvSpPr>
          <p:nvPr>
            <p:ph type="title"/>
          </p:nvPr>
        </p:nvSpPr>
        <p:spPr>
          <a:xfrm>
            <a:off x="838200" y="18345"/>
            <a:ext cx="10515600" cy="402014"/>
          </a:xfrm>
        </p:spPr>
        <p:txBody>
          <a:bodyPr>
            <a:noAutofit/>
          </a:bodyPr>
          <a:lstStyle/>
          <a:p>
            <a:r>
              <a:rPr lang="en-US" sz="3200" b="1" dirty="0">
                <a:latin typeface="Times New Roman" panose="02020603050405020304" pitchFamily="18" charset="0"/>
                <a:cs typeface="Times New Roman" panose="02020603050405020304" pitchFamily="18" charset="0"/>
              </a:rPr>
              <a:t>Contents</a:t>
            </a:r>
            <a:endParaRPr lang="en-IN" sz="3200" b="1"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21FE1756-61E9-4A24-B2CF-F6A97A65F0AF}"/>
              </a:ext>
            </a:extLst>
          </p:cNvPr>
          <p:cNvSpPr>
            <a:spLocks noGrp="1"/>
          </p:cNvSpPr>
          <p:nvPr>
            <p:ph type="sldNum" sz="quarter" idx="12"/>
          </p:nvPr>
        </p:nvSpPr>
        <p:spPr/>
        <p:txBody>
          <a:bodyPr/>
          <a:lstStyle/>
          <a:p>
            <a:fld id="{9B618960-8005-486C-9A75-10CB2AAC16F9}" type="slidenum">
              <a:rPr lang="en-US" smtClean="0"/>
              <a:t>2</a:t>
            </a:fld>
            <a:endParaRPr lang="en-US" dirty="0"/>
          </a:p>
        </p:txBody>
      </p:sp>
      <p:sp>
        <p:nvSpPr>
          <p:cNvPr id="9" name="Title 1">
            <a:extLst>
              <a:ext uri="{FF2B5EF4-FFF2-40B4-BE49-F238E27FC236}">
                <a16:creationId xmlns:a16="http://schemas.microsoft.com/office/drawing/2014/main" id="{A6292094-9172-438A-B0EC-A9BE4ED8A400}"/>
              </a:ext>
            </a:extLst>
          </p:cNvPr>
          <p:cNvSpPr txBox="1">
            <a:spLocks/>
          </p:cNvSpPr>
          <p:nvPr/>
        </p:nvSpPr>
        <p:spPr>
          <a:xfrm>
            <a:off x="838200" y="420359"/>
            <a:ext cx="9199179" cy="62182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Times New Roman" panose="02020603050405020304" pitchFamily="18" charset="0"/>
                <a:cs typeface="Times New Roman" panose="02020603050405020304" pitchFamily="18" charset="0"/>
              </a:rPr>
              <a:t>Abstract				3</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Introduction				4</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Literature Survey			5 - 6</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Problem Definition			7</a:t>
            </a:r>
          </a:p>
          <a:p>
            <a:endParaRPr lang="en-US"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Solution Strategy			8-9</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Software Requirement &amp; Specification	10-11</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Design				12-15</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Methodology			16-17</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Implementation			18</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Results and Discussions			19</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Snapshots				20-24</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Conclusion				25</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Limitations &amp; Future Scope		26-27</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Gantt Chart				28</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Acknowledgement			29</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References				30</a:t>
            </a:r>
          </a:p>
        </p:txBody>
      </p:sp>
    </p:spTree>
    <p:extLst>
      <p:ext uri="{BB962C8B-B14F-4D97-AF65-F5344CB8AC3E}">
        <p14:creationId xmlns:p14="http://schemas.microsoft.com/office/powerpoint/2010/main" val="861109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971C4B-DA4E-4951-B682-6BAB303C6D65}"/>
              </a:ext>
            </a:extLst>
          </p:cNvPr>
          <p:cNvSpPr>
            <a:spLocks noGrp="1"/>
          </p:cNvSpPr>
          <p:nvPr>
            <p:ph type="sldNum" sz="quarter" idx="12"/>
          </p:nvPr>
        </p:nvSpPr>
        <p:spPr/>
        <p:txBody>
          <a:bodyPr/>
          <a:lstStyle/>
          <a:p>
            <a:fld id="{9B618960-8005-486C-9A75-10CB2AAC16F9}" type="slidenum">
              <a:rPr lang="en-US" smtClean="0"/>
              <a:t>20</a:t>
            </a:fld>
            <a:endParaRPr lang="en-US" dirty="0"/>
          </a:p>
        </p:txBody>
      </p:sp>
      <p:sp>
        <p:nvSpPr>
          <p:cNvPr id="5" name="TextBox 4">
            <a:extLst>
              <a:ext uri="{FF2B5EF4-FFF2-40B4-BE49-F238E27FC236}">
                <a16:creationId xmlns:a16="http://schemas.microsoft.com/office/drawing/2014/main" id="{02939D42-D90D-4995-9F72-0A4D6828AC64}"/>
              </a:ext>
            </a:extLst>
          </p:cNvPr>
          <p:cNvSpPr txBox="1"/>
          <p:nvPr/>
        </p:nvSpPr>
        <p:spPr>
          <a:xfrm>
            <a:off x="838200" y="483118"/>
            <a:ext cx="10515599"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Snapshots</a:t>
            </a:r>
            <a:endParaRPr lang="en-IN" sz="3600" dirty="0"/>
          </a:p>
        </p:txBody>
      </p:sp>
      <p:pic>
        <p:nvPicPr>
          <p:cNvPr id="7" name="Picture 6" descr="Graphical user interface, text, application, email, Teams&#10;&#10;Description automatically generated">
            <a:extLst>
              <a:ext uri="{FF2B5EF4-FFF2-40B4-BE49-F238E27FC236}">
                <a16:creationId xmlns:a16="http://schemas.microsoft.com/office/drawing/2014/main" id="{1734043D-070B-4D3B-88F2-0EF17EEFD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402" y="1129449"/>
            <a:ext cx="9167192" cy="5043232"/>
          </a:xfrm>
          <a:prstGeom prst="rect">
            <a:avLst/>
          </a:prstGeom>
        </p:spPr>
      </p:pic>
      <p:sp>
        <p:nvSpPr>
          <p:cNvPr id="8" name="Text Box 2">
            <a:extLst>
              <a:ext uri="{FF2B5EF4-FFF2-40B4-BE49-F238E27FC236}">
                <a16:creationId xmlns:a16="http://schemas.microsoft.com/office/drawing/2014/main" id="{7686A090-88E2-442F-A3DE-208C6C04AC35}"/>
              </a:ext>
            </a:extLst>
          </p:cNvPr>
          <p:cNvSpPr txBox="1">
            <a:spLocks noChangeArrowheads="1"/>
          </p:cNvSpPr>
          <p:nvPr/>
        </p:nvSpPr>
        <p:spPr bwMode="auto">
          <a:xfrm>
            <a:off x="4570341" y="5990118"/>
            <a:ext cx="3051313" cy="3651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Fig. </a:t>
            </a: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10</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 Home Page for choosing role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0193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88A56E-19D2-472B-A40A-4F592FAAF3AE}"/>
              </a:ext>
            </a:extLst>
          </p:cNvPr>
          <p:cNvSpPr>
            <a:spLocks noGrp="1"/>
          </p:cNvSpPr>
          <p:nvPr>
            <p:ph type="sldNum" sz="quarter" idx="12"/>
          </p:nvPr>
        </p:nvSpPr>
        <p:spPr/>
        <p:txBody>
          <a:bodyPr/>
          <a:lstStyle/>
          <a:p>
            <a:fld id="{9B618960-8005-486C-9A75-10CB2AAC16F9}" type="slidenum">
              <a:rPr lang="en-US" smtClean="0"/>
              <a:t>21</a:t>
            </a:fld>
            <a:endParaRPr lang="en-US" dirty="0"/>
          </a:p>
        </p:txBody>
      </p:sp>
      <p:sp>
        <p:nvSpPr>
          <p:cNvPr id="5" name="TextBox 4">
            <a:extLst>
              <a:ext uri="{FF2B5EF4-FFF2-40B4-BE49-F238E27FC236}">
                <a16:creationId xmlns:a16="http://schemas.microsoft.com/office/drawing/2014/main" id="{78C2EA73-70D3-4559-906F-3AF03EE458AC}"/>
              </a:ext>
            </a:extLst>
          </p:cNvPr>
          <p:cNvSpPr txBox="1"/>
          <p:nvPr/>
        </p:nvSpPr>
        <p:spPr>
          <a:xfrm>
            <a:off x="838201" y="306131"/>
            <a:ext cx="10515599"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Snapshots (contd.)</a:t>
            </a:r>
            <a:endParaRPr lang="en-IN" sz="3600" dirty="0"/>
          </a:p>
        </p:txBody>
      </p:sp>
      <p:sp>
        <p:nvSpPr>
          <p:cNvPr id="10" name="Text Box 2">
            <a:extLst>
              <a:ext uri="{FF2B5EF4-FFF2-40B4-BE49-F238E27FC236}">
                <a16:creationId xmlns:a16="http://schemas.microsoft.com/office/drawing/2014/main" id="{9B57DE6C-89F8-4EA9-B636-5235FF9716CC}"/>
              </a:ext>
            </a:extLst>
          </p:cNvPr>
          <p:cNvSpPr txBox="1">
            <a:spLocks noChangeArrowheads="1"/>
          </p:cNvSpPr>
          <p:nvPr/>
        </p:nvSpPr>
        <p:spPr bwMode="auto">
          <a:xfrm>
            <a:off x="2756451" y="6186744"/>
            <a:ext cx="6679094" cy="3651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Fig. </a:t>
            </a: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11</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Executive assistance dashboard template view 1</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8FF7BBA2-6B8D-D245-8BF8-5147A7CDD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37" y="982874"/>
            <a:ext cx="10670121" cy="5203870"/>
          </a:xfrm>
          <a:prstGeom prst="rect">
            <a:avLst/>
          </a:prstGeom>
        </p:spPr>
      </p:pic>
    </p:spTree>
    <p:extLst>
      <p:ext uri="{BB962C8B-B14F-4D97-AF65-F5344CB8AC3E}">
        <p14:creationId xmlns:p14="http://schemas.microsoft.com/office/powerpoint/2010/main" val="2448961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88A56E-19D2-472B-A40A-4F592FAAF3AE}"/>
              </a:ext>
            </a:extLst>
          </p:cNvPr>
          <p:cNvSpPr>
            <a:spLocks noGrp="1"/>
          </p:cNvSpPr>
          <p:nvPr>
            <p:ph type="sldNum" sz="quarter" idx="12"/>
          </p:nvPr>
        </p:nvSpPr>
        <p:spPr/>
        <p:txBody>
          <a:bodyPr/>
          <a:lstStyle/>
          <a:p>
            <a:fld id="{9B618960-8005-486C-9A75-10CB2AAC16F9}" type="slidenum">
              <a:rPr lang="en-US" smtClean="0"/>
              <a:t>22</a:t>
            </a:fld>
            <a:endParaRPr lang="en-US" dirty="0"/>
          </a:p>
        </p:txBody>
      </p:sp>
      <p:sp>
        <p:nvSpPr>
          <p:cNvPr id="5" name="TextBox 4">
            <a:extLst>
              <a:ext uri="{FF2B5EF4-FFF2-40B4-BE49-F238E27FC236}">
                <a16:creationId xmlns:a16="http://schemas.microsoft.com/office/drawing/2014/main" id="{78C2EA73-70D3-4559-906F-3AF03EE458AC}"/>
              </a:ext>
            </a:extLst>
          </p:cNvPr>
          <p:cNvSpPr txBox="1"/>
          <p:nvPr/>
        </p:nvSpPr>
        <p:spPr>
          <a:xfrm>
            <a:off x="838200" y="483118"/>
            <a:ext cx="10515599"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Snapshots (contd.)</a:t>
            </a:r>
            <a:endParaRPr lang="en-IN" sz="3600" dirty="0"/>
          </a:p>
        </p:txBody>
      </p:sp>
      <p:sp>
        <p:nvSpPr>
          <p:cNvPr id="7" name="Text Box 2">
            <a:extLst>
              <a:ext uri="{FF2B5EF4-FFF2-40B4-BE49-F238E27FC236}">
                <a16:creationId xmlns:a16="http://schemas.microsoft.com/office/drawing/2014/main" id="{22B9CF35-4ADD-401A-92C9-FF0BF4D580FB}"/>
              </a:ext>
            </a:extLst>
          </p:cNvPr>
          <p:cNvSpPr txBox="1">
            <a:spLocks noChangeArrowheads="1"/>
          </p:cNvSpPr>
          <p:nvPr/>
        </p:nvSpPr>
        <p:spPr bwMode="auto">
          <a:xfrm>
            <a:off x="2756452" y="5885208"/>
            <a:ext cx="6679094" cy="3651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Fig. </a:t>
            </a: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12</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Executive assistance dashboard template view 2</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496B3E29-27C4-F940-8BF0-E951A7356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57" y="1366981"/>
            <a:ext cx="10752083" cy="4412210"/>
          </a:xfrm>
          <a:prstGeom prst="rect">
            <a:avLst/>
          </a:prstGeom>
        </p:spPr>
      </p:pic>
    </p:spTree>
    <p:extLst>
      <p:ext uri="{BB962C8B-B14F-4D97-AF65-F5344CB8AC3E}">
        <p14:creationId xmlns:p14="http://schemas.microsoft.com/office/powerpoint/2010/main" val="3512342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88A56E-19D2-472B-A40A-4F592FAAF3AE}"/>
              </a:ext>
            </a:extLst>
          </p:cNvPr>
          <p:cNvSpPr>
            <a:spLocks noGrp="1"/>
          </p:cNvSpPr>
          <p:nvPr>
            <p:ph type="sldNum" sz="quarter" idx="12"/>
          </p:nvPr>
        </p:nvSpPr>
        <p:spPr/>
        <p:txBody>
          <a:bodyPr/>
          <a:lstStyle/>
          <a:p>
            <a:fld id="{9B618960-8005-486C-9A75-10CB2AAC16F9}" type="slidenum">
              <a:rPr lang="en-US" smtClean="0"/>
              <a:t>23</a:t>
            </a:fld>
            <a:endParaRPr lang="en-US" dirty="0"/>
          </a:p>
        </p:txBody>
      </p:sp>
      <p:sp>
        <p:nvSpPr>
          <p:cNvPr id="5" name="TextBox 4">
            <a:extLst>
              <a:ext uri="{FF2B5EF4-FFF2-40B4-BE49-F238E27FC236}">
                <a16:creationId xmlns:a16="http://schemas.microsoft.com/office/drawing/2014/main" id="{78C2EA73-70D3-4559-906F-3AF03EE458AC}"/>
              </a:ext>
            </a:extLst>
          </p:cNvPr>
          <p:cNvSpPr txBox="1"/>
          <p:nvPr/>
        </p:nvSpPr>
        <p:spPr>
          <a:xfrm>
            <a:off x="838200" y="478590"/>
            <a:ext cx="10515599"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Snapshots (contd.)</a:t>
            </a:r>
            <a:endParaRPr lang="en-IN" sz="3600" dirty="0"/>
          </a:p>
        </p:txBody>
      </p:sp>
      <p:sp>
        <p:nvSpPr>
          <p:cNvPr id="7" name="Text Box 2">
            <a:extLst>
              <a:ext uri="{FF2B5EF4-FFF2-40B4-BE49-F238E27FC236}">
                <a16:creationId xmlns:a16="http://schemas.microsoft.com/office/drawing/2014/main" id="{9967E9C7-A7CD-479C-A363-35F98A37BC26}"/>
              </a:ext>
            </a:extLst>
          </p:cNvPr>
          <p:cNvSpPr txBox="1">
            <a:spLocks noChangeArrowheads="1"/>
          </p:cNvSpPr>
          <p:nvPr/>
        </p:nvSpPr>
        <p:spPr bwMode="auto">
          <a:xfrm>
            <a:off x="2754557" y="6196847"/>
            <a:ext cx="6679094" cy="3651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Fig. </a:t>
            </a: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13</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Executive assistance dashboard template hyperlink view</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AD51E97E-4FAA-AA45-9BBA-CD3075315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581" y="1048503"/>
            <a:ext cx="10157047" cy="5084160"/>
          </a:xfrm>
          <a:prstGeom prst="rect">
            <a:avLst/>
          </a:prstGeom>
        </p:spPr>
      </p:pic>
    </p:spTree>
    <p:extLst>
      <p:ext uri="{BB962C8B-B14F-4D97-AF65-F5344CB8AC3E}">
        <p14:creationId xmlns:p14="http://schemas.microsoft.com/office/powerpoint/2010/main" val="335330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50D0FC-3D9E-4AC3-8433-FC7AC8661337}"/>
              </a:ext>
            </a:extLst>
          </p:cNvPr>
          <p:cNvSpPr>
            <a:spLocks noGrp="1"/>
          </p:cNvSpPr>
          <p:nvPr>
            <p:ph type="sldNum" sz="quarter" idx="12"/>
          </p:nvPr>
        </p:nvSpPr>
        <p:spPr/>
        <p:txBody>
          <a:bodyPr/>
          <a:lstStyle/>
          <a:p>
            <a:fld id="{9B618960-8005-486C-9A75-10CB2AAC16F9}" type="slidenum">
              <a:rPr lang="en-US" smtClean="0"/>
              <a:t>24</a:t>
            </a:fld>
            <a:endParaRPr lang="en-US" dirty="0"/>
          </a:p>
        </p:txBody>
      </p:sp>
      <p:sp>
        <p:nvSpPr>
          <p:cNvPr id="5" name="TextBox 4">
            <a:extLst>
              <a:ext uri="{FF2B5EF4-FFF2-40B4-BE49-F238E27FC236}">
                <a16:creationId xmlns:a16="http://schemas.microsoft.com/office/drawing/2014/main" id="{9A289405-129F-4423-8B20-4DD5ACF3D420}"/>
              </a:ext>
            </a:extLst>
          </p:cNvPr>
          <p:cNvSpPr txBox="1"/>
          <p:nvPr/>
        </p:nvSpPr>
        <p:spPr>
          <a:xfrm>
            <a:off x="838200" y="478590"/>
            <a:ext cx="10515599"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Snapshots (contd.)</a:t>
            </a:r>
            <a:endParaRPr lang="en-IN" sz="3600" dirty="0"/>
          </a:p>
        </p:txBody>
      </p:sp>
      <p:sp>
        <p:nvSpPr>
          <p:cNvPr id="11" name="Text Box 2">
            <a:extLst>
              <a:ext uri="{FF2B5EF4-FFF2-40B4-BE49-F238E27FC236}">
                <a16:creationId xmlns:a16="http://schemas.microsoft.com/office/drawing/2014/main" id="{02AF2158-86D2-432C-9B42-25ADA13C3C99}"/>
              </a:ext>
            </a:extLst>
          </p:cNvPr>
          <p:cNvSpPr txBox="1">
            <a:spLocks noChangeArrowheads="1"/>
          </p:cNvSpPr>
          <p:nvPr/>
        </p:nvSpPr>
        <p:spPr bwMode="auto">
          <a:xfrm>
            <a:off x="2756451" y="6281098"/>
            <a:ext cx="6679094" cy="3651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Fig. </a:t>
            </a: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14</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ea typeface="Times New Roman" panose="02020603050405020304" pitchFamily="18" charset="0"/>
                <a:cs typeface="Times New Roman" panose="02020603050405020304" pitchFamily="18" charset="0"/>
              </a:rPr>
              <a:t>Vendor Feedback Template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963E8F8-C94E-E94B-BB27-C30F2AA4E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641" y="1200173"/>
            <a:ext cx="9895556" cy="4937639"/>
          </a:xfrm>
          <a:prstGeom prst="rect">
            <a:avLst/>
          </a:prstGeom>
        </p:spPr>
      </p:pic>
    </p:spTree>
    <p:extLst>
      <p:ext uri="{BB962C8B-B14F-4D97-AF65-F5344CB8AC3E}">
        <p14:creationId xmlns:p14="http://schemas.microsoft.com/office/powerpoint/2010/main" val="3646937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4AF382-8306-DF45-8D0E-2A9948C4C1ED}"/>
              </a:ext>
            </a:extLst>
          </p:cNvPr>
          <p:cNvSpPr>
            <a:spLocks noGrp="1"/>
          </p:cNvSpPr>
          <p:nvPr>
            <p:ph idx="1"/>
          </p:nvPr>
        </p:nvSpPr>
        <p:spPr>
          <a:xfrm>
            <a:off x="838199" y="1253331"/>
            <a:ext cx="10515600" cy="3560407"/>
          </a:xfrm>
        </p:spPr>
        <p:txBody>
          <a:bodyPr>
            <a:normAutofit/>
          </a:bodyPr>
          <a:lstStyle/>
          <a:p>
            <a:r>
              <a:rPr lang="en-IN" sz="2000" dirty="0">
                <a:latin typeface="Times New Roman" panose="02020603050405020304" pitchFamily="18" charset="0"/>
                <a:cs typeface="Times New Roman" panose="02020603050405020304" pitchFamily="18" charset="0"/>
              </a:rPr>
              <a:t>This was a project with various themes ranging from data analysis and visualization to application development. The analysis and visualization teams provided worked to determine the best algorithms for data processing and the most helpful dashboard visualizations.</a:t>
            </a:r>
          </a:p>
          <a:p>
            <a:r>
              <a:rPr lang="en-IN" sz="2000" dirty="0">
                <a:latin typeface="Times New Roman" panose="02020603050405020304" pitchFamily="18" charset="0"/>
                <a:cs typeface="Times New Roman" panose="02020603050405020304" pitchFamily="18" charset="0"/>
              </a:rPr>
              <a:t>As application developers it was our job to interface the results of their analysis algorithms and visualizations to the users on a simple user-friendly interface. </a:t>
            </a:r>
          </a:p>
          <a:p>
            <a:r>
              <a:rPr lang="en-IN" sz="2000" dirty="0">
                <a:latin typeface="Times New Roman" panose="02020603050405020304" pitchFamily="18" charset="0"/>
                <a:cs typeface="Times New Roman" panose="02020603050405020304" pitchFamily="18" charset="0"/>
              </a:rPr>
              <a:t>It saved a lot of the time and efforts of the procurement executives and promoted competitive bidding among the vendors. This all ultimately led to economic gains for the company and better service/product quality from the vendors at more economical prices. </a:t>
            </a:r>
          </a:p>
          <a:p>
            <a:r>
              <a:rPr lang="en-IN" sz="2000" dirty="0">
                <a:latin typeface="Times New Roman" panose="02020603050405020304" pitchFamily="18" charset="0"/>
                <a:cs typeface="Times New Roman" panose="02020603050405020304" pitchFamily="18" charset="0"/>
              </a:rPr>
              <a:t>The development of the application required us to have knowledge of python functions, routing &amp; redirecting concepts and other functionalities of the flask, seaborn and matplotlib packages along with other web development languages (HTML, CSS, JavaScript). </a:t>
            </a:r>
          </a:p>
        </p:txBody>
      </p:sp>
      <p:sp>
        <p:nvSpPr>
          <p:cNvPr id="4" name="Slide Number Placeholder 3">
            <a:extLst>
              <a:ext uri="{FF2B5EF4-FFF2-40B4-BE49-F238E27FC236}">
                <a16:creationId xmlns:a16="http://schemas.microsoft.com/office/drawing/2014/main" id="{DB21BE45-8325-CC42-9CA8-8CC47EC269BC}"/>
              </a:ext>
            </a:extLst>
          </p:cNvPr>
          <p:cNvSpPr>
            <a:spLocks noGrp="1"/>
          </p:cNvSpPr>
          <p:nvPr>
            <p:ph type="sldNum" sz="quarter" idx="12"/>
          </p:nvPr>
        </p:nvSpPr>
        <p:spPr/>
        <p:txBody>
          <a:bodyPr/>
          <a:lstStyle/>
          <a:p>
            <a:fld id="{9B618960-8005-486C-9A75-10CB2AAC16F9}" type="slidenum">
              <a:rPr lang="en-US" smtClean="0"/>
              <a:t>25</a:t>
            </a:fld>
            <a:endParaRPr lang="en-US" dirty="0"/>
          </a:p>
        </p:txBody>
      </p:sp>
      <p:sp>
        <p:nvSpPr>
          <p:cNvPr id="5" name="TextBox 4">
            <a:extLst>
              <a:ext uri="{FF2B5EF4-FFF2-40B4-BE49-F238E27FC236}">
                <a16:creationId xmlns:a16="http://schemas.microsoft.com/office/drawing/2014/main" id="{43AFF28F-087F-5540-ACDB-9CC443C1A5BC}"/>
              </a:ext>
            </a:extLst>
          </p:cNvPr>
          <p:cNvSpPr txBox="1"/>
          <p:nvPr/>
        </p:nvSpPr>
        <p:spPr>
          <a:xfrm>
            <a:off x="838200" y="478590"/>
            <a:ext cx="10515599"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Conclusion</a:t>
            </a:r>
            <a:endParaRPr lang="en-IN" sz="3600" dirty="0"/>
          </a:p>
        </p:txBody>
      </p:sp>
    </p:spTree>
    <p:extLst>
      <p:ext uri="{BB962C8B-B14F-4D97-AF65-F5344CB8AC3E}">
        <p14:creationId xmlns:p14="http://schemas.microsoft.com/office/powerpoint/2010/main" val="176702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5AD90-A2BC-41D6-9B93-FD700DF53EE4}"/>
              </a:ext>
            </a:extLst>
          </p:cNvPr>
          <p:cNvSpPr>
            <a:spLocks noGrp="1"/>
          </p:cNvSpPr>
          <p:nvPr>
            <p:ph idx="1"/>
          </p:nvPr>
        </p:nvSpPr>
        <p:spPr>
          <a:xfrm>
            <a:off x="838198" y="1460500"/>
            <a:ext cx="10515600" cy="4343952"/>
          </a:xfrm>
        </p:spPr>
        <p:txBody>
          <a:bodyPr>
            <a:normAutofit/>
          </a:bodyPr>
          <a:lstStyle/>
          <a:p>
            <a:pPr marL="0" indent="0">
              <a:lnSpc>
                <a:spcPct val="107000"/>
              </a:lnSpc>
              <a:spcAft>
                <a:spcPts val="800"/>
              </a:spcAft>
              <a:buNone/>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Limitations:</a:t>
            </a:r>
            <a:endPar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Although the project has been made to the best of it but the assistance the application provides is not fully automated.</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models that learn from the data and give prediction results need to be re-trained to keep the performance at its best.</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administrator is needs to make a lot of preparations before the application is initialized and accessed by users (making authentic user data base and providing login credentials to new users).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There is no fixed time interval to update data resource files for optimum results.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Trust on the administrator is paramount.</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8B86F88-3991-4677-80F4-4748C7D87CB6}"/>
              </a:ext>
            </a:extLst>
          </p:cNvPr>
          <p:cNvSpPr>
            <a:spLocks noGrp="1"/>
          </p:cNvSpPr>
          <p:nvPr>
            <p:ph type="sldNum" sz="quarter" idx="12"/>
          </p:nvPr>
        </p:nvSpPr>
        <p:spPr/>
        <p:txBody>
          <a:bodyPr/>
          <a:lstStyle/>
          <a:p>
            <a:fld id="{9B618960-8005-486C-9A75-10CB2AAC16F9}" type="slidenum">
              <a:rPr lang="en-US" smtClean="0"/>
              <a:t>26</a:t>
            </a:fld>
            <a:endParaRPr lang="en-US" dirty="0"/>
          </a:p>
        </p:txBody>
      </p:sp>
      <p:sp>
        <p:nvSpPr>
          <p:cNvPr id="6" name="TextBox 5">
            <a:extLst>
              <a:ext uri="{FF2B5EF4-FFF2-40B4-BE49-F238E27FC236}">
                <a16:creationId xmlns:a16="http://schemas.microsoft.com/office/drawing/2014/main" id="{63870CD9-C030-463E-BC4E-CD652C51A416}"/>
              </a:ext>
            </a:extLst>
          </p:cNvPr>
          <p:cNvSpPr txBox="1"/>
          <p:nvPr/>
        </p:nvSpPr>
        <p:spPr>
          <a:xfrm>
            <a:off x="838199" y="496371"/>
            <a:ext cx="10515599"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Limitations &amp; Future Scope</a:t>
            </a:r>
            <a:endParaRPr lang="en-IN" sz="3600" dirty="0"/>
          </a:p>
        </p:txBody>
      </p:sp>
    </p:spTree>
    <p:extLst>
      <p:ext uri="{BB962C8B-B14F-4D97-AF65-F5344CB8AC3E}">
        <p14:creationId xmlns:p14="http://schemas.microsoft.com/office/powerpoint/2010/main" val="1207047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EC2D46-A17D-4992-BF81-1C969DE2ADFD}"/>
              </a:ext>
            </a:extLst>
          </p:cNvPr>
          <p:cNvSpPr>
            <a:spLocks noGrp="1"/>
          </p:cNvSpPr>
          <p:nvPr>
            <p:ph idx="1"/>
          </p:nvPr>
        </p:nvSpPr>
        <p:spPr>
          <a:xfrm>
            <a:off x="838200" y="714266"/>
            <a:ext cx="10515600" cy="1341645"/>
          </a:xfrm>
        </p:spPr>
        <p:txBody>
          <a:bodyPr>
            <a:normAutofit/>
          </a:bodyPr>
          <a:lstStyle/>
          <a:p>
            <a:pPr marL="0" indent="0">
              <a:buNone/>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Future Scope:</a:t>
            </a:r>
          </a:p>
          <a:p>
            <a:pPr marL="0" indent="0">
              <a:buNone/>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application can be restructured to handle real time data for analysis, as in a corporation of this magnitude even a day’s data is worth a lot of information and insights.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DB026C6-9543-497C-B16E-4433DCAC61F9}"/>
              </a:ext>
            </a:extLst>
          </p:cNvPr>
          <p:cNvSpPr>
            <a:spLocks noGrp="1"/>
          </p:cNvSpPr>
          <p:nvPr>
            <p:ph type="sldNum" sz="quarter" idx="12"/>
          </p:nvPr>
        </p:nvSpPr>
        <p:spPr/>
        <p:txBody>
          <a:bodyPr/>
          <a:lstStyle/>
          <a:p>
            <a:fld id="{9B618960-8005-486C-9A75-10CB2AAC16F9}" type="slidenum">
              <a:rPr lang="en-US" smtClean="0"/>
              <a:t>27</a:t>
            </a:fld>
            <a:endParaRPr lang="en-US" dirty="0"/>
          </a:p>
        </p:txBody>
      </p:sp>
    </p:spTree>
    <p:extLst>
      <p:ext uri="{BB962C8B-B14F-4D97-AF65-F5344CB8AC3E}">
        <p14:creationId xmlns:p14="http://schemas.microsoft.com/office/powerpoint/2010/main" val="3681387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3AA46-3EF4-42D4-A519-77BA3CBE5297}"/>
              </a:ext>
            </a:extLst>
          </p:cNvPr>
          <p:cNvSpPr>
            <a:spLocks noGrp="1"/>
          </p:cNvSpPr>
          <p:nvPr>
            <p:ph type="title"/>
          </p:nvPr>
        </p:nvSpPr>
        <p:spPr>
          <a:xfrm>
            <a:off x="334618" y="0"/>
            <a:ext cx="10515600" cy="579064"/>
          </a:xfrm>
        </p:spPr>
        <p:txBody>
          <a:bodyPr>
            <a:normAutofit fontScale="90000"/>
          </a:bodyPr>
          <a:lstStyle/>
          <a:p>
            <a:r>
              <a:rPr lang="en-US" sz="3600" b="1" dirty="0">
                <a:latin typeface="Times New Roman" panose="02020603050405020304" pitchFamily="18" charset="0"/>
                <a:cs typeface="Times New Roman" panose="02020603050405020304" pitchFamily="18" charset="0"/>
              </a:rPr>
              <a:t>Gantt Chart</a:t>
            </a:r>
            <a:endParaRPr lang="en-IN" sz="3600" b="1" dirty="0">
              <a:latin typeface="Times New Roman" panose="02020603050405020304" pitchFamily="18" charset="0"/>
              <a:cs typeface="Times New Roman" panose="02020603050405020304" pitchFamily="18" charset="0"/>
            </a:endParaRPr>
          </a:p>
        </p:txBody>
      </p:sp>
      <p:graphicFrame>
        <p:nvGraphicFramePr>
          <p:cNvPr id="3" name="Table 4">
            <a:extLst>
              <a:ext uri="{FF2B5EF4-FFF2-40B4-BE49-F238E27FC236}">
                <a16:creationId xmlns:a16="http://schemas.microsoft.com/office/drawing/2014/main" id="{2F6EE221-5962-4493-8969-90A6EE74FDC3}"/>
              </a:ext>
            </a:extLst>
          </p:cNvPr>
          <p:cNvGraphicFramePr>
            <a:graphicFrameLocks noGrp="1"/>
          </p:cNvGraphicFramePr>
          <p:nvPr>
            <p:extLst>
              <p:ext uri="{D42A27DB-BD31-4B8C-83A1-F6EECF244321}">
                <p14:modId xmlns:p14="http://schemas.microsoft.com/office/powerpoint/2010/main" val="829229804"/>
              </p:ext>
            </p:extLst>
          </p:nvPr>
        </p:nvGraphicFramePr>
        <p:xfrm>
          <a:off x="386293" y="579066"/>
          <a:ext cx="11490402" cy="5516880"/>
        </p:xfrm>
        <a:graphic>
          <a:graphicData uri="http://schemas.openxmlformats.org/drawingml/2006/table">
            <a:tbl>
              <a:tblPr firstRow="1" bandRow="1">
                <a:tableStyleId>{5C22544A-7EE6-4342-B048-85BDC9FD1C3A}</a:tableStyleId>
              </a:tblPr>
              <a:tblGrid>
                <a:gridCol w="2472521">
                  <a:extLst>
                    <a:ext uri="{9D8B030D-6E8A-4147-A177-3AD203B41FA5}">
                      <a16:colId xmlns:a16="http://schemas.microsoft.com/office/drawing/2014/main" val="3824136664"/>
                    </a:ext>
                  </a:extLst>
                </a:gridCol>
                <a:gridCol w="1416070">
                  <a:extLst>
                    <a:ext uri="{9D8B030D-6E8A-4147-A177-3AD203B41FA5}">
                      <a16:colId xmlns:a16="http://schemas.microsoft.com/office/drawing/2014/main" val="2120574688"/>
                    </a:ext>
                  </a:extLst>
                </a:gridCol>
                <a:gridCol w="131567">
                  <a:extLst>
                    <a:ext uri="{9D8B030D-6E8A-4147-A177-3AD203B41FA5}">
                      <a16:colId xmlns:a16="http://schemas.microsoft.com/office/drawing/2014/main" val="3726755620"/>
                    </a:ext>
                  </a:extLst>
                </a:gridCol>
                <a:gridCol w="131567">
                  <a:extLst>
                    <a:ext uri="{9D8B030D-6E8A-4147-A177-3AD203B41FA5}">
                      <a16:colId xmlns:a16="http://schemas.microsoft.com/office/drawing/2014/main" val="3410645795"/>
                    </a:ext>
                  </a:extLst>
                </a:gridCol>
                <a:gridCol w="131567">
                  <a:extLst>
                    <a:ext uri="{9D8B030D-6E8A-4147-A177-3AD203B41FA5}">
                      <a16:colId xmlns:a16="http://schemas.microsoft.com/office/drawing/2014/main" val="2705923259"/>
                    </a:ext>
                  </a:extLst>
                </a:gridCol>
                <a:gridCol w="131567">
                  <a:extLst>
                    <a:ext uri="{9D8B030D-6E8A-4147-A177-3AD203B41FA5}">
                      <a16:colId xmlns:a16="http://schemas.microsoft.com/office/drawing/2014/main" val="678040189"/>
                    </a:ext>
                  </a:extLst>
                </a:gridCol>
                <a:gridCol w="417651">
                  <a:extLst>
                    <a:ext uri="{9D8B030D-6E8A-4147-A177-3AD203B41FA5}">
                      <a16:colId xmlns:a16="http://schemas.microsoft.com/office/drawing/2014/main" val="1688971914"/>
                    </a:ext>
                  </a:extLst>
                </a:gridCol>
                <a:gridCol w="662917">
                  <a:extLst>
                    <a:ext uri="{9D8B030D-6E8A-4147-A177-3AD203B41FA5}">
                      <a16:colId xmlns:a16="http://schemas.microsoft.com/office/drawing/2014/main" val="998181854"/>
                    </a:ext>
                  </a:extLst>
                </a:gridCol>
                <a:gridCol w="131567">
                  <a:extLst>
                    <a:ext uri="{9D8B030D-6E8A-4147-A177-3AD203B41FA5}">
                      <a16:colId xmlns:a16="http://schemas.microsoft.com/office/drawing/2014/main" val="250501166"/>
                    </a:ext>
                  </a:extLst>
                </a:gridCol>
                <a:gridCol w="131567">
                  <a:extLst>
                    <a:ext uri="{9D8B030D-6E8A-4147-A177-3AD203B41FA5}">
                      <a16:colId xmlns:a16="http://schemas.microsoft.com/office/drawing/2014/main" val="263903416"/>
                    </a:ext>
                  </a:extLst>
                </a:gridCol>
                <a:gridCol w="131567">
                  <a:extLst>
                    <a:ext uri="{9D8B030D-6E8A-4147-A177-3AD203B41FA5}">
                      <a16:colId xmlns:a16="http://schemas.microsoft.com/office/drawing/2014/main" val="2185296651"/>
                    </a:ext>
                  </a:extLst>
                </a:gridCol>
                <a:gridCol w="703839">
                  <a:extLst>
                    <a:ext uri="{9D8B030D-6E8A-4147-A177-3AD203B41FA5}">
                      <a16:colId xmlns:a16="http://schemas.microsoft.com/office/drawing/2014/main" val="65857781"/>
                    </a:ext>
                  </a:extLst>
                </a:gridCol>
                <a:gridCol w="709849">
                  <a:extLst>
                    <a:ext uri="{9D8B030D-6E8A-4147-A177-3AD203B41FA5}">
                      <a16:colId xmlns:a16="http://schemas.microsoft.com/office/drawing/2014/main" val="1077988146"/>
                    </a:ext>
                  </a:extLst>
                </a:gridCol>
                <a:gridCol w="131567">
                  <a:extLst>
                    <a:ext uri="{9D8B030D-6E8A-4147-A177-3AD203B41FA5}">
                      <a16:colId xmlns:a16="http://schemas.microsoft.com/office/drawing/2014/main" val="4138025964"/>
                    </a:ext>
                  </a:extLst>
                </a:gridCol>
                <a:gridCol w="131567">
                  <a:extLst>
                    <a:ext uri="{9D8B030D-6E8A-4147-A177-3AD203B41FA5}">
                      <a16:colId xmlns:a16="http://schemas.microsoft.com/office/drawing/2014/main" val="2587873706"/>
                    </a:ext>
                  </a:extLst>
                </a:gridCol>
                <a:gridCol w="131567">
                  <a:extLst>
                    <a:ext uri="{9D8B030D-6E8A-4147-A177-3AD203B41FA5}">
                      <a16:colId xmlns:a16="http://schemas.microsoft.com/office/drawing/2014/main" val="3851005015"/>
                    </a:ext>
                  </a:extLst>
                </a:gridCol>
                <a:gridCol w="733125">
                  <a:extLst>
                    <a:ext uri="{9D8B030D-6E8A-4147-A177-3AD203B41FA5}">
                      <a16:colId xmlns:a16="http://schemas.microsoft.com/office/drawing/2014/main" val="1571848771"/>
                    </a:ext>
                  </a:extLst>
                </a:gridCol>
                <a:gridCol w="686575">
                  <a:extLst>
                    <a:ext uri="{9D8B030D-6E8A-4147-A177-3AD203B41FA5}">
                      <a16:colId xmlns:a16="http://schemas.microsoft.com/office/drawing/2014/main" val="866829494"/>
                    </a:ext>
                  </a:extLst>
                </a:gridCol>
                <a:gridCol w="686576">
                  <a:extLst>
                    <a:ext uri="{9D8B030D-6E8A-4147-A177-3AD203B41FA5}">
                      <a16:colId xmlns:a16="http://schemas.microsoft.com/office/drawing/2014/main" val="907017601"/>
                    </a:ext>
                  </a:extLst>
                </a:gridCol>
                <a:gridCol w="737345">
                  <a:extLst>
                    <a:ext uri="{9D8B030D-6E8A-4147-A177-3AD203B41FA5}">
                      <a16:colId xmlns:a16="http://schemas.microsoft.com/office/drawing/2014/main" val="241741814"/>
                    </a:ext>
                  </a:extLst>
                </a:gridCol>
                <a:gridCol w="131567">
                  <a:extLst>
                    <a:ext uri="{9D8B030D-6E8A-4147-A177-3AD203B41FA5}">
                      <a16:colId xmlns:a16="http://schemas.microsoft.com/office/drawing/2014/main" val="362142175"/>
                    </a:ext>
                  </a:extLst>
                </a:gridCol>
                <a:gridCol w="816697">
                  <a:extLst>
                    <a:ext uri="{9D8B030D-6E8A-4147-A177-3AD203B41FA5}">
                      <a16:colId xmlns:a16="http://schemas.microsoft.com/office/drawing/2014/main" val="148610510"/>
                    </a:ext>
                  </a:extLst>
                </a:gridCol>
              </a:tblGrid>
              <a:tr h="347646">
                <a:tc>
                  <a:txBody>
                    <a:bodyPr/>
                    <a:lstStyle/>
                    <a:p>
                      <a:pPr algn="ctr"/>
                      <a:r>
                        <a:rPr lang="en-US" dirty="0">
                          <a:solidFill>
                            <a:schemeClr val="bg1"/>
                          </a:solidFill>
                          <a:latin typeface="Times New Roman" panose="02020603050405020304" pitchFamily="18" charset="0"/>
                          <a:cs typeface="Times New Roman" panose="02020603050405020304" pitchFamily="18" charset="0"/>
                        </a:rPr>
                        <a:t>ACTIVITY</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gridSpan="21">
                  <a:txBody>
                    <a:bodyPr/>
                    <a:lstStyle/>
                    <a:p>
                      <a:pPr algn="ctr"/>
                      <a:r>
                        <a:rPr lang="en-US" dirty="0">
                          <a:latin typeface="Times New Roman" panose="02020603050405020304" pitchFamily="18" charset="0"/>
                          <a:cs typeface="Times New Roman" panose="02020603050405020304" pitchFamily="18" charset="0"/>
                        </a:rPr>
                        <a:t>Time Frame (For year 2021)</a:t>
                      </a:r>
                      <a:endParaRPr lang="en-IN"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57864719"/>
                  </a:ext>
                </a:extLst>
              </a:tr>
              <a:tr h="347646">
                <a:tc rowSpan="2">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gridSpan="6">
                  <a:txBody>
                    <a:bodyPr/>
                    <a:lstStyle/>
                    <a:p>
                      <a:pPr algn="ctr"/>
                      <a:r>
                        <a:rPr lang="en-US" b="1" dirty="0">
                          <a:latin typeface="Times New Roman" panose="02020603050405020304" pitchFamily="18" charset="0"/>
                          <a:cs typeface="Times New Roman" panose="02020603050405020304" pitchFamily="18" charset="0"/>
                        </a:rPr>
                        <a:t>January</a:t>
                      </a:r>
                      <a:endParaRPr lang="en-IN" b="1"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a:r>
                        <a:rPr lang="en-US" b="1" dirty="0">
                          <a:latin typeface="Times New Roman" panose="02020603050405020304" pitchFamily="18" charset="0"/>
                          <a:cs typeface="Times New Roman" panose="02020603050405020304" pitchFamily="18" charset="0"/>
                        </a:rPr>
                        <a:t>Feb</a:t>
                      </a:r>
                      <a:endParaRPr lang="en-IN" b="1"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pPr algn="ctr"/>
                      <a:r>
                        <a:rPr lang="en-US" b="1" dirty="0">
                          <a:latin typeface="Times New Roman" panose="02020603050405020304" pitchFamily="18" charset="0"/>
                          <a:cs typeface="Times New Roman" panose="02020603050405020304" pitchFamily="18" charset="0"/>
                        </a:rPr>
                        <a:t>March</a:t>
                      </a:r>
                      <a:endParaRPr lang="en-IN" b="1"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a:r>
                        <a:rPr lang="en-US" b="1" dirty="0">
                          <a:latin typeface="Times New Roman" panose="02020603050405020304" pitchFamily="18" charset="0"/>
                          <a:cs typeface="Times New Roman" panose="02020603050405020304" pitchFamily="18" charset="0"/>
                        </a:rPr>
                        <a:t>April</a:t>
                      </a:r>
                      <a:endParaRPr lang="en-IN" b="1"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gridSpan="3">
                  <a:txBody>
                    <a:bodyPr/>
                    <a:lstStyle/>
                    <a:p>
                      <a:pPr algn="ctr"/>
                      <a:r>
                        <a:rPr lang="en-US" b="1" dirty="0">
                          <a:latin typeface="Times New Roman" panose="02020603050405020304" pitchFamily="18" charset="0"/>
                          <a:cs typeface="Times New Roman" panose="02020603050405020304" pitchFamily="18" charset="0"/>
                        </a:rPr>
                        <a:t>May</a:t>
                      </a:r>
                      <a:endParaRPr lang="en-IN" b="1"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94741295"/>
                  </a:ext>
                </a:extLst>
              </a:tr>
              <a:tr h="376617">
                <a:tc vMerge="1">
                  <a:txBody>
                    <a:bodyPr/>
                    <a:lstStyle/>
                    <a:p>
                      <a:endParaRPr lang="en-IN"/>
                    </a:p>
                  </a:txBody>
                  <a:tcPr/>
                </a:tc>
                <a:tc gridSpan="5">
                  <a:txBody>
                    <a:bodyPr/>
                    <a:lstStyle/>
                    <a:p>
                      <a:pPr algn="ctr"/>
                      <a:r>
                        <a:rPr lang="en-US" sz="1000" b="1" dirty="0">
                          <a:latin typeface="Times New Roman" panose="02020603050405020304" pitchFamily="18" charset="0"/>
                          <a:cs typeface="Times New Roman" panose="02020603050405020304" pitchFamily="18" charset="0"/>
                        </a:rPr>
                        <a:t>29</a:t>
                      </a:r>
                      <a:r>
                        <a:rPr lang="en-US" sz="1000" b="1" baseline="30000" dirty="0">
                          <a:latin typeface="Times New Roman" panose="02020603050405020304" pitchFamily="18" charset="0"/>
                          <a:cs typeface="Times New Roman" panose="02020603050405020304" pitchFamily="18" charset="0"/>
                        </a:rPr>
                        <a:t>th</a:t>
                      </a:r>
                      <a:endParaRPr lang="en-IN" sz="1000" b="1"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a:r>
                        <a:rPr lang="en-US" sz="1000" b="1" dirty="0">
                          <a:latin typeface="Times New Roman" panose="02020603050405020304" pitchFamily="18" charset="0"/>
                          <a:cs typeface="Times New Roman" panose="02020603050405020304" pitchFamily="18" charset="0"/>
                        </a:rPr>
                        <a:t>31</a:t>
                      </a:r>
                      <a:r>
                        <a:rPr lang="en-US" sz="1000" b="1" baseline="30000" dirty="0">
                          <a:latin typeface="Times New Roman" panose="02020603050405020304" pitchFamily="18" charset="0"/>
                          <a:cs typeface="Times New Roman" panose="02020603050405020304" pitchFamily="18" charset="0"/>
                        </a:rPr>
                        <a:t>st</a:t>
                      </a:r>
                      <a:endParaRPr lang="en-IN" sz="1000" b="1" dirty="0">
                        <a:latin typeface="Times New Roman" panose="02020603050405020304" pitchFamily="18" charset="0"/>
                        <a:cs typeface="Times New Roman" panose="02020603050405020304" pitchFamily="18" charset="0"/>
                      </a:endParaRPr>
                    </a:p>
                  </a:txBody>
                  <a:tcPr/>
                </a:tc>
                <a:tc>
                  <a:txBody>
                    <a:bodyPr/>
                    <a:lstStyle/>
                    <a:p>
                      <a:pPr algn="ctr"/>
                      <a:r>
                        <a:rPr lang="en-US" sz="1000" b="1" dirty="0">
                          <a:latin typeface="Times New Roman" panose="02020603050405020304" pitchFamily="18" charset="0"/>
                          <a:cs typeface="Times New Roman" panose="02020603050405020304" pitchFamily="18" charset="0"/>
                        </a:rPr>
                        <a:t>1st to 15</a:t>
                      </a:r>
                      <a:r>
                        <a:rPr lang="en-US" sz="1000" b="1" baseline="30000" dirty="0">
                          <a:latin typeface="Times New Roman" panose="02020603050405020304" pitchFamily="18" charset="0"/>
                          <a:cs typeface="Times New Roman" panose="02020603050405020304" pitchFamily="18" charset="0"/>
                        </a:rPr>
                        <a:t>th</a:t>
                      </a:r>
                      <a:endParaRPr lang="en-IN" sz="1000" b="1" dirty="0">
                        <a:latin typeface="Times New Roman" panose="02020603050405020304" pitchFamily="18" charset="0"/>
                        <a:cs typeface="Times New Roman" panose="02020603050405020304" pitchFamily="18" charset="0"/>
                      </a:endParaRPr>
                    </a:p>
                  </a:txBody>
                  <a:tcPr/>
                </a:tc>
                <a:tc gridSpan="4">
                  <a:txBody>
                    <a:bodyPr/>
                    <a:lstStyle/>
                    <a:p>
                      <a:pPr algn="ctr"/>
                      <a:r>
                        <a:rPr lang="en-US" sz="1000" b="1" dirty="0">
                          <a:latin typeface="Times New Roman" panose="02020603050405020304" pitchFamily="18" charset="0"/>
                          <a:cs typeface="Times New Roman" panose="02020603050405020304" pitchFamily="18" charset="0"/>
                        </a:rPr>
                        <a:t>16</a:t>
                      </a:r>
                      <a:r>
                        <a:rPr lang="en-US" sz="1000" b="1" baseline="30000" dirty="0">
                          <a:latin typeface="Times New Roman" panose="02020603050405020304" pitchFamily="18" charset="0"/>
                          <a:cs typeface="Times New Roman" panose="02020603050405020304" pitchFamily="18" charset="0"/>
                        </a:rPr>
                        <a:t>th</a:t>
                      </a:r>
                      <a:r>
                        <a:rPr lang="en-US" sz="1000" b="1" dirty="0">
                          <a:latin typeface="Times New Roman" panose="02020603050405020304" pitchFamily="18" charset="0"/>
                          <a:cs typeface="Times New Roman" panose="02020603050405020304" pitchFamily="18" charset="0"/>
                        </a:rPr>
                        <a:t> to 28</a:t>
                      </a:r>
                      <a:r>
                        <a:rPr lang="en-US" sz="1000" b="1" baseline="30000" dirty="0">
                          <a:latin typeface="Times New Roman" panose="02020603050405020304" pitchFamily="18" charset="0"/>
                          <a:cs typeface="Times New Roman" panose="02020603050405020304" pitchFamily="18" charset="0"/>
                        </a:rPr>
                        <a:t>th</a:t>
                      </a:r>
                      <a:endParaRPr lang="en-IN" sz="1000" b="1"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a:r>
                        <a:rPr lang="en-US" sz="1000" b="1" dirty="0">
                          <a:latin typeface="Times New Roman" panose="02020603050405020304" pitchFamily="18" charset="0"/>
                          <a:cs typeface="Times New Roman" panose="02020603050405020304" pitchFamily="18" charset="0"/>
                        </a:rPr>
                        <a:t>1</a:t>
                      </a:r>
                      <a:r>
                        <a:rPr lang="en-US" sz="1000" b="1" baseline="30000" dirty="0">
                          <a:latin typeface="Times New Roman" panose="02020603050405020304" pitchFamily="18" charset="0"/>
                          <a:cs typeface="Times New Roman" panose="02020603050405020304" pitchFamily="18" charset="0"/>
                        </a:rPr>
                        <a:t>st</a:t>
                      </a:r>
                      <a:r>
                        <a:rPr lang="en-US" sz="1000" b="1" dirty="0">
                          <a:latin typeface="Times New Roman" panose="02020603050405020304" pitchFamily="18" charset="0"/>
                          <a:cs typeface="Times New Roman" panose="02020603050405020304" pitchFamily="18" charset="0"/>
                        </a:rPr>
                        <a:t>  to 15</a:t>
                      </a:r>
                      <a:r>
                        <a:rPr lang="en-US" sz="1000" b="1" baseline="30000" dirty="0">
                          <a:latin typeface="Times New Roman" panose="02020603050405020304" pitchFamily="18" charset="0"/>
                          <a:cs typeface="Times New Roman" panose="02020603050405020304" pitchFamily="18" charset="0"/>
                        </a:rPr>
                        <a:t>th</a:t>
                      </a:r>
                      <a:endParaRPr lang="en-IN" sz="1000" b="1" dirty="0">
                        <a:latin typeface="Times New Roman" panose="02020603050405020304" pitchFamily="18" charset="0"/>
                        <a:cs typeface="Times New Roman" panose="02020603050405020304" pitchFamily="18" charset="0"/>
                      </a:endParaRPr>
                    </a:p>
                  </a:txBody>
                  <a:tcPr/>
                </a:tc>
                <a:tc gridSpan="4">
                  <a:txBody>
                    <a:bodyPr/>
                    <a:lstStyle/>
                    <a:p>
                      <a:pPr algn="ctr"/>
                      <a:r>
                        <a:rPr lang="en-US" sz="1000" b="1" dirty="0">
                          <a:latin typeface="Times New Roman" panose="02020603050405020304" pitchFamily="18" charset="0"/>
                          <a:cs typeface="Times New Roman" panose="02020603050405020304" pitchFamily="18" charset="0"/>
                        </a:rPr>
                        <a:t>16</a:t>
                      </a:r>
                      <a:r>
                        <a:rPr lang="en-US" sz="1000" b="1" baseline="30000" dirty="0">
                          <a:latin typeface="Times New Roman" panose="02020603050405020304" pitchFamily="18" charset="0"/>
                          <a:cs typeface="Times New Roman" panose="02020603050405020304" pitchFamily="18" charset="0"/>
                        </a:rPr>
                        <a:t>th</a:t>
                      </a:r>
                      <a:r>
                        <a:rPr lang="en-US" sz="1000" b="1" dirty="0">
                          <a:latin typeface="Times New Roman" panose="02020603050405020304" pitchFamily="18" charset="0"/>
                          <a:cs typeface="Times New Roman" panose="02020603050405020304" pitchFamily="18" charset="0"/>
                        </a:rPr>
                        <a:t> to 31</a:t>
                      </a:r>
                      <a:r>
                        <a:rPr lang="en-US" sz="1000" b="1" baseline="30000" dirty="0">
                          <a:latin typeface="Times New Roman" panose="02020603050405020304" pitchFamily="18" charset="0"/>
                          <a:cs typeface="Times New Roman" panose="02020603050405020304" pitchFamily="18" charset="0"/>
                        </a:rPr>
                        <a:t>st</a:t>
                      </a:r>
                      <a:endParaRPr lang="en-IN" sz="1000" b="1"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a:r>
                        <a:rPr lang="en-US" sz="1000" b="1" dirty="0">
                          <a:latin typeface="Times New Roman" panose="02020603050405020304" pitchFamily="18" charset="0"/>
                          <a:cs typeface="Times New Roman" panose="02020603050405020304" pitchFamily="18" charset="0"/>
                        </a:rPr>
                        <a:t>1</a:t>
                      </a:r>
                      <a:r>
                        <a:rPr lang="en-US" sz="1000" b="1" baseline="30000" dirty="0">
                          <a:latin typeface="Times New Roman" panose="02020603050405020304" pitchFamily="18" charset="0"/>
                          <a:cs typeface="Times New Roman" panose="02020603050405020304" pitchFamily="18" charset="0"/>
                        </a:rPr>
                        <a:t>st</a:t>
                      </a:r>
                      <a:r>
                        <a:rPr lang="en-US" sz="1000" b="1" dirty="0">
                          <a:latin typeface="Times New Roman" panose="02020603050405020304" pitchFamily="18" charset="0"/>
                          <a:cs typeface="Times New Roman" panose="02020603050405020304" pitchFamily="18" charset="0"/>
                        </a:rPr>
                        <a:t> to 15</a:t>
                      </a:r>
                      <a:r>
                        <a:rPr lang="en-US" sz="1000" b="1" baseline="30000" dirty="0">
                          <a:latin typeface="Times New Roman" panose="02020603050405020304" pitchFamily="18" charset="0"/>
                          <a:cs typeface="Times New Roman" panose="02020603050405020304" pitchFamily="18" charset="0"/>
                        </a:rPr>
                        <a:t>th</a:t>
                      </a:r>
                      <a:endParaRPr lang="en-IN" sz="1000" b="1" dirty="0">
                        <a:latin typeface="Times New Roman" panose="02020603050405020304" pitchFamily="18" charset="0"/>
                        <a:cs typeface="Times New Roman" panose="02020603050405020304" pitchFamily="18" charset="0"/>
                      </a:endParaRPr>
                    </a:p>
                  </a:txBody>
                  <a:tcPr/>
                </a:tc>
                <a:tc>
                  <a:txBody>
                    <a:bodyPr/>
                    <a:lstStyle/>
                    <a:p>
                      <a:pPr algn="ctr"/>
                      <a:r>
                        <a:rPr lang="en-US" sz="1000" b="1" dirty="0">
                          <a:latin typeface="Times New Roman" panose="02020603050405020304" pitchFamily="18" charset="0"/>
                          <a:cs typeface="Times New Roman" panose="02020603050405020304" pitchFamily="18" charset="0"/>
                        </a:rPr>
                        <a:t>16</a:t>
                      </a:r>
                      <a:r>
                        <a:rPr lang="en-US" sz="1000" b="1" baseline="30000" dirty="0">
                          <a:latin typeface="Times New Roman" panose="02020603050405020304" pitchFamily="18" charset="0"/>
                          <a:cs typeface="Times New Roman" panose="02020603050405020304" pitchFamily="18" charset="0"/>
                        </a:rPr>
                        <a:t>th</a:t>
                      </a:r>
                      <a:r>
                        <a:rPr lang="en-US" sz="1000" b="1" dirty="0">
                          <a:latin typeface="Times New Roman" panose="02020603050405020304" pitchFamily="18" charset="0"/>
                          <a:cs typeface="Times New Roman" panose="02020603050405020304" pitchFamily="18" charset="0"/>
                        </a:rPr>
                        <a:t> to 30</a:t>
                      </a:r>
                      <a:r>
                        <a:rPr lang="en-US" sz="1000" b="1" baseline="30000" dirty="0">
                          <a:latin typeface="Times New Roman" panose="02020603050405020304" pitchFamily="18" charset="0"/>
                          <a:cs typeface="Times New Roman" panose="02020603050405020304" pitchFamily="18" charset="0"/>
                        </a:rPr>
                        <a:t>th</a:t>
                      </a:r>
                      <a:endParaRPr lang="en-IN" sz="1000" b="1" dirty="0">
                        <a:latin typeface="Times New Roman" panose="02020603050405020304" pitchFamily="18" charset="0"/>
                        <a:cs typeface="Times New Roman" panose="02020603050405020304" pitchFamily="18" charset="0"/>
                      </a:endParaRPr>
                    </a:p>
                  </a:txBody>
                  <a:tcPr/>
                </a:tc>
                <a:tc gridSpan="2">
                  <a:txBody>
                    <a:bodyPr/>
                    <a:lstStyle/>
                    <a:p>
                      <a:pPr algn="ctr"/>
                      <a:r>
                        <a:rPr lang="en-US" sz="1000" b="1" dirty="0">
                          <a:latin typeface="Times New Roman" panose="02020603050405020304" pitchFamily="18" charset="0"/>
                          <a:cs typeface="Times New Roman" panose="02020603050405020304" pitchFamily="18" charset="0"/>
                        </a:rPr>
                        <a:t>1</a:t>
                      </a:r>
                      <a:r>
                        <a:rPr lang="en-US" sz="1000" b="1" baseline="30000" dirty="0">
                          <a:latin typeface="Times New Roman" panose="02020603050405020304" pitchFamily="18" charset="0"/>
                          <a:cs typeface="Times New Roman" panose="02020603050405020304" pitchFamily="18" charset="0"/>
                        </a:rPr>
                        <a:t>st</a:t>
                      </a:r>
                      <a:r>
                        <a:rPr lang="en-US" sz="1000" b="1" dirty="0">
                          <a:latin typeface="Times New Roman" panose="02020603050405020304" pitchFamily="18" charset="0"/>
                          <a:cs typeface="Times New Roman" panose="02020603050405020304" pitchFamily="18" charset="0"/>
                        </a:rPr>
                        <a:t> to 15</a:t>
                      </a:r>
                      <a:r>
                        <a:rPr lang="en-US" sz="1000" b="1" baseline="30000" dirty="0">
                          <a:latin typeface="Times New Roman" panose="02020603050405020304" pitchFamily="18" charset="0"/>
                          <a:cs typeface="Times New Roman" panose="02020603050405020304" pitchFamily="18" charset="0"/>
                        </a:rPr>
                        <a:t>th</a:t>
                      </a:r>
                      <a:endParaRPr lang="en-IN" sz="1000" b="1"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a:txBody>
                    <a:bodyPr/>
                    <a:lstStyle/>
                    <a:p>
                      <a:r>
                        <a:rPr lang="en-US" sz="1000" b="1" dirty="0">
                          <a:latin typeface="Times New Roman" panose="02020603050405020304" pitchFamily="18" charset="0"/>
                          <a:cs typeface="Times New Roman" panose="02020603050405020304" pitchFamily="18" charset="0"/>
                        </a:rPr>
                        <a:t>16</a:t>
                      </a:r>
                      <a:r>
                        <a:rPr lang="en-US" sz="1000" b="1" baseline="30000" dirty="0">
                          <a:latin typeface="Times New Roman" panose="02020603050405020304" pitchFamily="18" charset="0"/>
                          <a:cs typeface="Times New Roman" panose="02020603050405020304" pitchFamily="18" charset="0"/>
                        </a:rPr>
                        <a:t>th</a:t>
                      </a:r>
                      <a:r>
                        <a:rPr lang="en-US" sz="1000" b="1" dirty="0">
                          <a:latin typeface="Times New Roman" panose="02020603050405020304" pitchFamily="18" charset="0"/>
                          <a:cs typeface="Times New Roman" panose="02020603050405020304" pitchFamily="18" charset="0"/>
                        </a:rPr>
                        <a:t> to 31st</a:t>
                      </a:r>
                      <a:endParaRPr lang="en-IN" dirty="0"/>
                    </a:p>
                  </a:txBody>
                  <a:tcPr/>
                </a:tc>
                <a:extLst>
                  <a:ext uri="{0D108BD9-81ED-4DB2-BD59-A6C34878D82A}">
                    <a16:rowId xmlns:a16="http://schemas.microsoft.com/office/drawing/2014/main" val="2968438627"/>
                  </a:ext>
                </a:extLst>
              </a:tr>
              <a:tr h="347646">
                <a:tc rowSpan="2">
                  <a:txBody>
                    <a:bodyPr/>
                    <a:lstStyle/>
                    <a:p>
                      <a:pPr algn="ctr"/>
                      <a:r>
                        <a:rPr lang="en-US" dirty="0">
                          <a:solidFill>
                            <a:schemeClr val="bg1"/>
                          </a:solidFill>
                          <a:latin typeface="Times New Roman" panose="02020603050405020304" pitchFamily="18" charset="0"/>
                          <a:cs typeface="Times New Roman" panose="02020603050405020304" pitchFamily="18" charset="0"/>
                        </a:rPr>
                        <a:t>Feasibility Study</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gridSpan="6">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endParaRPr lang="en-IN" dirty="0"/>
                    </a:p>
                  </a:txBody>
                  <a:tcPr/>
                </a:tc>
                <a:tc hMerge="1">
                  <a:txBody>
                    <a:bodyPr/>
                    <a:lstStyle/>
                    <a:p>
                      <a:endParaRPr lang="en-IN"/>
                    </a:p>
                  </a:txBody>
                  <a:tcPr/>
                </a:tc>
                <a:tc gridSpan="3">
                  <a:txBody>
                    <a:bodyPr/>
                    <a:lstStyle/>
                    <a:p>
                      <a:endParaRPr lang="en-IN" dirty="0"/>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21442964"/>
                  </a:ext>
                </a:extLst>
              </a:tr>
              <a:tr h="347646">
                <a:tc vMerge="1">
                  <a:txBody>
                    <a:bodyPr/>
                    <a:lstStyle/>
                    <a:p>
                      <a:endParaRPr lang="en-IN"/>
                    </a:p>
                  </a:txBody>
                  <a:tcPr/>
                </a:tc>
                <a:tc gridSpan="3">
                  <a:txBody>
                    <a:bodyPr/>
                    <a:lstStyle/>
                    <a:p>
                      <a:endParaRPr lang="en-IN" dirty="0"/>
                    </a:p>
                  </a:txBody>
                  <a:tcPr>
                    <a:solidFill>
                      <a:srgbClr val="96DB39"/>
                    </a:solidFill>
                  </a:tcPr>
                </a:tc>
                <a:tc hMerge="1">
                  <a:txBody>
                    <a:bodyPr/>
                    <a:lstStyle/>
                    <a:p>
                      <a:endParaRPr lang="en-IN"/>
                    </a:p>
                  </a:txBody>
                  <a:tcPr/>
                </a:tc>
                <a:tc hMerge="1">
                  <a:txBody>
                    <a:bodyPr/>
                    <a:lstStyle/>
                    <a:p>
                      <a:endParaRPr lang="en-IN"/>
                    </a:p>
                  </a:txBody>
                  <a:tcPr/>
                </a:tc>
                <a:tc gridSpan="3">
                  <a:txBody>
                    <a:bodyPr/>
                    <a:lstStyle/>
                    <a:p>
                      <a:endParaRPr lang="en-IN" dirty="0"/>
                    </a:p>
                  </a:txBody>
                  <a:tcPr>
                    <a:solidFill>
                      <a:srgbClr val="96DB39"/>
                    </a:solidFill>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endParaRPr lang="en-IN" dirty="0"/>
                    </a:p>
                  </a:txBody>
                  <a:tcPr/>
                </a:tc>
                <a:tc hMerge="1">
                  <a:txBody>
                    <a:bodyPr/>
                    <a:lstStyle/>
                    <a:p>
                      <a:endParaRPr lang="en-IN"/>
                    </a:p>
                  </a:txBody>
                  <a:tcPr/>
                </a:tc>
                <a:tc gridSpan="3">
                  <a:txBody>
                    <a:bodyPr/>
                    <a:lstStyle/>
                    <a:p>
                      <a:endParaRPr lang="en-IN" dirty="0"/>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18293565"/>
                  </a:ext>
                </a:extLst>
              </a:tr>
              <a:tr h="347646">
                <a:tc rowSpan="2">
                  <a:txBody>
                    <a:bodyPr/>
                    <a:lstStyle/>
                    <a:p>
                      <a:pPr algn="ctr"/>
                      <a:r>
                        <a:rPr lang="en-US" dirty="0">
                          <a:solidFill>
                            <a:schemeClr val="bg1"/>
                          </a:solidFill>
                          <a:latin typeface="Times New Roman" panose="02020603050405020304" pitchFamily="18" charset="0"/>
                          <a:cs typeface="Times New Roman" panose="02020603050405020304" pitchFamily="18" charset="0"/>
                        </a:rPr>
                        <a:t>Case Study</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gridSpan="6">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endParaRPr lang="en-IN" dirty="0"/>
                    </a:p>
                  </a:txBody>
                  <a:tcPr>
                    <a:solidFill>
                      <a:srgbClr val="FF0000"/>
                    </a:solidFill>
                  </a:tcPr>
                </a:tc>
                <a:tc hMerge="1">
                  <a:txBody>
                    <a:bodyPr/>
                    <a:lstStyle/>
                    <a:p>
                      <a:endParaRPr lang="en-IN"/>
                    </a:p>
                  </a:txBody>
                  <a:tcPr/>
                </a:tc>
                <a:tc gridSpan="3">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38992221"/>
                  </a:ext>
                </a:extLst>
              </a:tr>
              <a:tr h="347646">
                <a:tc vMerge="1">
                  <a:txBody>
                    <a:bodyPr/>
                    <a:lstStyle/>
                    <a:p>
                      <a:endParaRPr lang="en-IN"/>
                    </a:p>
                  </a:txBody>
                  <a:tcPr/>
                </a:tc>
                <a:tc gridSpan="2">
                  <a:txBody>
                    <a:bodyPr/>
                    <a:lstStyle/>
                    <a:p>
                      <a:endParaRPr lang="en-IN" dirty="0"/>
                    </a:p>
                  </a:txBody>
                  <a:tcPr>
                    <a:solidFill>
                      <a:srgbClr val="96DB39"/>
                    </a:solidFill>
                  </a:tcPr>
                </a:tc>
                <a:tc hMerge="1">
                  <a:txBody>
                    <a:bodyPr/>
                    <a:lstStyle/>
                    <a:p>
                      <a:endParaRPr lang="en-IN"/>
                    </a:p>
                  </a:txBody>
                  <a:tcPr/>
                </a:tc>
                <a:tc gridSpan="4">
                  <a:txBody>
                    <a:bodyPr/>
                    <a:lstStyle/>
                    <a:p>
                      <a:endParaRPr lang="en-IN" dirty="0"/>
                    </a:p>
                  </a:txBody>
                  <a:tcPr>
                    <a:solidFill>
                      <a:srgbClr val="96DB39"/>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3">
                  <a:txBody>
                    <a:bodyPr/>
                    <a:lstStyle/>
                    <a:p>
                      <a:endParaRPr lang="en-IN" dirty="0"/>
                    </a:p>
                  </a:txBody>
                  <a:tcPr>
                    <a:solidFill>
                      <a:srgbClr val="96DB39"/>
                    </a:solidFill>
                  </a:tcPr>
                </a:tc>
                <a:tc hMerge="1">
                  <a:txBody>
                    <a:bodyPr/>
                    <a:lstStyle/>
                    <a:p>
                      <a:endParaRPr lang="en-IN"/>
                    </a:p>
                  </a:txBody>
                  <a:tcPr/>
                </a:tc>
                <a:tc hMerge="1">
                  <a:txBody>
                    <a:bodyPr/>
                    <a:lstStyle/>
                    <a:p>
                      <a:endParaRPr lang="en-IN"/>
                    </a:p>
                  </a:txBody>
                  <a:tcPr/>
                </a:tc>
                <a:tc gridSpan="2">
                  <a:txBody>
                    <a:bodyPr/>
                    <a:lstStyle/>
                    <a:p>
                      <a:endParaRPr lang="en-IN" dirty="0"/>
                    </a:p>
                  </a:txBody>
                  <a:tcPr>
                    <a:solidFill>
                      <a:srgbClr val="96DB39"/>
                    </a:solidFill>
                  </a:tcPr>
                </a:tc>
                <a:tc hMerge="1">
                  <a:txBody>
                    <a:bodyPr/>
                    <a:lstStyle/>
                    <a:p>
                      <a:endParaRPr lang="en-IN"/>
                    </a:p>
                  </a:txBody>
                  <a:tcPr/>
                </a:tc>
                <a:tc gridSpan="3">
                  <a:txBody>
                    <a:bodyPr/>
                    <a:lstStyle/>
                    <a:p>
                      <a:endParaRPr lang="en-IN" dirty="0"/>
                    </a:p>
                  </a:txBody>
                  <a:tcPr>
                    <a:solidFill>
                      <a:srgbClr val="96DB39"/>
                    </a:solidFill>
                  </a:tcPr>
                </a:tc>
                <a:tc hMerge="1">
                  <a:txBody>
                    <a:bodyPr/>
                    <a:lstStyle/>
                    <a:p>
                      <a:endParaRPr lang="en-IN"/>
                    </a:p>
                  </a:txBody>
                  <a:tcPr/>
                </a:tc>
                <a:tc hMerge="1">
                  <a:txBody>
                    <a:bodyPr/>
                    <a:lstStyle/>
                    <a:p>
                      <a:endParaRPr lang="en-IN"/>
                    </a:p>
                  </a:txBody>
                  <a:tcPr/>
                </a:tc>
                <a:tc gridSpan="2">
                  <a:txBody>
                    <a:bodyPr/>
                    <a:lstStyle/>
                    <a:p>
                      <a:endParaRPr lang="en-IN" dirty="0"/>
                    </a:p>
                  </a:txBody>
                  <a:tcPr>
                    <a:solidFill>
                      <a:srgbClr val="96DB39"/>
                    </a:solidFill>
                  </a:tcPr>
                </a:tc>
                <a:tc hMerge="1">
                  <a:txBody>
                    <a:bodyPr/>
                    <a:lstStyle/>
                    <a:p>
                      <a:endParaRPr lang="en-IN"/>
                    </a:p>
                  </a:txBody>
                  <a:tcPr/>
                </a:tc>
                <a:tc gridSpan="2">
                  <a:txBody>
                    <a:bodyPr/>
                    <a:lstStyle/>
                    <a:p>
                      <a:endParaRPr lang="en-IN" dirty="0"/>
                    </a:p>
                  </a:txBody>
                  <a:tcPr>
                    <a:solidFill>
                      <a:srgbClr val="96DB39"/>
                    </a:solidFill>
                  </a:tcPr>
                </a:tc>
                <a:tc hMerge="1">
                  <a:txBody>
                    <a:bodyPr/>
                    <a:lstStyle/>
                    <a:p>
                      <a:endParaRPr lang="en-IN"/>
                    </a:p>
                  </a:txBody>
                  <a:tcPr/>
                </a:tc>
                <a:tc>
                  <a:txBody>
                    <a:bodyPr/>
                    <a:lstStyle/>
                    <a:p>
                      <a:endParaRPr lang="en-IN" dirty="0"/>
                    </a:p>
                  </a:txBody>
                  <a:tcPr>
                    <a:solidFill>
                      <a:srgbClr val="96DB39"/>
                    </a:solidFill>
                  </a:tcPr>
                </a:tc>
                <a:tc gridSpan="2">
                  <a:txBody>
                    <a:bodyPr/>
                    <a:lstStyle/>
                    <a:p>
                      <a:endParaRPr lang="en-IN" dirty="0"/>
                    </a:p>
                  </a:txBody>
                  <a:tcPr>
                    <a:solidFill>
                      <a:srgbClr val="96DB39"/>
                    </a:solidFill>
                  </a:tcPr>
                </a:tc>
                <a:tc hMerge="1">
                  <a:txBody>
                    <a:bodyPr/>
                    <a:lstStyle/>
                    <a:p>
                      <a:endParaRPr lang="en-IN" dirty="0"/>
                    </a:p>
                  </a:txBody>
                  <a:tcPr/>
                </a:tc>
                <a:extLst>
                  <a:ext uri="{0D108BD9-81ED-4DB2-BD59-A6C34878D82A}">
                    <a16:rowId xmlns:a16="http://schemas.microsoft.com/office/drawing/2014/main" val="3177770190"/>
                  </a:ext>
                </a:extLst>
              </a:tr>
              <a:tr h="347646">
                <a:tc rowSpan="2">
                  <a:txBody>
                    <a:bodyPr/>
                    <a:lstStyle/>
                    <a:p>
                      <a:pPr algn="ctr"/>
                      <a:r>
                        <a:rPr lang="en-US" dirty="0">
                          <a:solidFill>
                            <a:schemeClr val="bg1"/>
                          </a:solidFill>
                          <a:latin typeface="Times New Roman" panose="02020603050405020304" pitchFamily="18" charset="0"/>
                          <a:cs typeface="Times New Roman" panose="02020603050405020304" pitchFamily="18" charset="0"/>
                        </a:rPr>
                        <a:t>Problem Identification</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gridSpan="6">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endParaRPr lang="en-IN" dirty="0"/>
                    </a:p>
                  </a:txBody>
                  <a:tcPr/>
                </a:tc>
                <a:tc hMerge="1">
                  <a:txBody>
                    <a:bodyPr/>
                    <a:lstStyle/>
                    <a:p>
                      <a:endParaRPr lang="en-IN"/>
                    </a:p>
                  </a:txBody>
                  <a:tcPr/>
                </a:tc>
                <a:tc gridSpan="3">
                  <a:txBody>
                    <a:bodyPr/>
                    <a:lstStyle/>
                    <a:p>
                      <a:endParaRPr lang="en-IN" dirty="0"/>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32825748"/>
                  </a:ext>
                </a:extLst>
              </a:tr>
              <a:tr h="347646">
                <a:tc vMerge="1">
                  <a:txBody>
                    <a:bodyPr/>
                    <a:lstStyle/>
                    <a:p>
                      <a:endParaRPr lang="en-IN"/>
                    </a:p>
                  </a:txBody>
                  <a:tcPr/>
                </a:tc>
                <a:tc gridSpan="4">
                  <a:txBody>
                    <a:bodyPr/>
                    <a:lstStyle/>
                    <a:p>
                      <a:endParaRPr lang="en-IN" dirty="0"/>
                    </a:p>
                  </a:txBody>
                  <a:tcPr>
                    <a:solidFill>
                      <a:srgbClr val="96DB39"/>
                    </a:solidFill>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endParaRPr lang="en-IN" dirty="0"/>
                    </a:p>
                  </a:txBody>
                  <a:tcPr>
                    <a:solidFill>
                      <a:srgbClr val="96DB39"/>
                    </a:solidFill>
                  </a:tcPr>
                </a:tc>
                <a:tc hMerge="1">
                  <a:txBody>
                    <a:bodyPr/>
                    <a:lstStyle/>
                    <a:p>
                      <a:endParaRPr lang="en-IN"/>
                    </a:p>
                  </a:txBody>
                  <a:tcPr/>
                </a:tc>
                <a:tc gridSpan="2">
                  <a:txBody>
                    <a:bodyPr/>
                    <a:lstStyle/>
                    <a:p>
                      <a:endParaRPr lang="en-IN" dirty="0"/>
                    </a:p>
                  </a:txBody>
                  <a:tcPr>
                    <a:solidFill>
                      <a:srgbClr val="96DB39"/>
                    </a:solidFill>
                  </a:tcPr>
                </a:tc>
                <a:tc hMerge="1">
                  <a:txBody>
                    <a:bodyPr/>
                    <a:lstStyle/>
                    <a:p>
                      <a:endParaRPr lang="en-IN"/>
                    </a:p>
                  </a:txBody>
                  <a:tcPr/>
                </a:tc>
                <a:tc gridSpan="3">
                  <a:txBody>
                    <a:bodyPr/>
                    <a:lstStyle/>
                    <a:p>
                      <a:endParaRPr lang="en-IN" dirty="0"/>
                    </a:p>
                  </a:txBody>
                  <a:tcPr>
                    <a:solidFill>
                      <a:srgbClr val="96DB39"/>
                    </a:solidFill>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endParaRPr lang="en-IN" dirty="0"/>
                    </a:p>
                  </a:txBody>
                  <a:tcPr/>
                </a:tc>
                <a:tc hMerge="1">
                  <a:txBody>
                    <a:bodyPr/>
                    <a:lstStyle/>
                    <a:p>
                      <a:endParaRPr lang="en-IN"/>
                    </a:p>
                  </a:txBody>
                  <a:tcPr/>
                </a:tc>
                <a:tc gridSpan="3">
                  <a:txBody>
                    <a:bodyPr/>
                    <a:lstStyle/>
                    <a:p>
                      <a:endParaRPr lang="en-IN" dirty="0"/>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92733720"/>
                  </a:ext>
                </a:extLst>
              </a:tr>
              <a:tr h="347646">
                <a:tc rowSpan="2">
                  <a:txBody>
                    <a:bodyPr/>
                    <a:lstStyle/>
                    <a:p>
                      <a:pPr algn="ctr"/>
                      <a:r>
                        <a:rPr lang="en-US" dirty="0">
                          <a:solidFill>
                            <a:schemeClr val="bg1"/>
                          </a:solidFill>
                          <a:latin typeface="Times New Roman" panose="02020603050405020304" pitchFamily="18" charset="0"/>
                          <a:cs typeface="Times New Roman" panose="02020603050405020304" pitchFamily="18" charset="0"/>
                        </a:rPr>
                        <a:t>Learning Flask</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gridSpan="6">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endParaRPr lang="en-IN" dirty="0"/>
                    </a:p>
                  </a:txBody>
                  <a:tcPr>
                    <a:solidFill>
                      <a:srgbClr val="FF0000"/>
                    </a:solidFill>
                  </a:tcPr>
                </a:tc>
                <a:tc hMerge="1">
                  <a:txBody>
                    <a:bodyPr/>
                    <a:lstStyle/>
                    <a:p>
                      <a:endParaRPr lang="en-IN"/>
                    </a:p>
                  </a:txBody>
                  <a:tcPr/>
                </a:tc>
                <a:tc gridSpan="3">
                  <a:txBody>
                    <a:bodyPr/>
                    <a:lstStyle/>
                    <a:p>
                      <a:endParaRPr lang="en-IN" dirty="0"/>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09726092"/>
                  </a:ext>
                </a:extLst>
              </a:tr>
              <a:tr h="347646">
                <a:tc vMerge="1">
                  <a:txBody>
                    <a:bodyPr/>
                    <a:lstStyle/>
                    <a:p>
                      <a:endParaRPr lang="en-IN"/>
                    </a:p>
                  </a:txBody>
                  <a:tcPr/>
                </a:tc>
                <a:tc gridSpan="6">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endParaRPr lang="en-IN" dirty="0"/>
                    </a:p>
                  </a:txBody>
                  <a:tcPr>
                    <a:solidFill>
                      <a:srgbClr val="96DB39"/>
                    </a:solidFill>
                  </a:tcPr>
                </a:tc>
                <a:tc hMerge="1">
                  <a:txBody>
                    <a:bodyPr/>
                    <a:lstStyle/>
                    <a:p>
                      <a:endParaRPr lang="en-IN"/>
                    </a:p>
                  </a:txBody>
                  <a:tcPr/>
                </a:tc>
                <a:tc gridSpan="3">
                  <a:txBody>
                    <a:bodyPr/>
                    <a:lstStyle/>
                    <a:p>
                      <a:endParaRPr lang="en-IN" dirty="0"/>
                    </a:p>
                  </a:txBody>
                  <a:tcPr>
                    <a:solidFill>
                      <a:srgbClr val="96DB39"/>
                    </a:solidFill>
                  </a:tcPr>
                </a:tc>
                <a:tc hMerge="1">
                  <a:txBody>
                    <a:bodyPr/>
                    <a:lstStyle/>
                    <a:p>
                      <a:endParaRPr lang="en-IN"/>
                    </a:p>
                  </a:txBody>
                  <a:tcPr/>
                </a:tc>
                <a:tc hMerge="1">
                  <a:txBody>
                    <a:bodyPr/>
                    <a:lstStyle/>
                    <a:p>
                      <a:endParaRPr lang="en-IN"/>
                    </a:p>
                  </a:txBody>
                  <a:tcPr/>
                </a:tc>
                <a:tc gridSpan="2">
                  <a:txBody>
                    <a:bodyPr/>
                    <a:lstStyle/>
                    <a:p>
                      <a:endParaRPr lang="en-IN" dirty="0"/>
                    </a:p>
                  </a:txBody>
                  <a:tcPr>
                    <a:solidFill>
                      <a:srgbClr val="96DB39"/>
                    </a:solidFill>
                  </a:tcPr>
                </a:tc>
                <a:tc hMerge="1">
                  <a:txBody>
                    <a:bodyPr/>
                    <a:lstStyle/>
                    <a:p>
                      <a:endParaRPr lang="en-IN"/>
                    </a:p>
                  </a:txBody>
                  <a:tcPr/>
                </a:tc>
                <a:tc gridSpan="3">
                  <a:txBody>
                    <a:bodyPr/>
                    <a:lstStyle/>
                    <a:p>
                      <a:endParaRPr lang="en-IN" dirty="0"/>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135306680"/>
                  </a:ext>
                </a:extLst>
              </a:tr>
              <a:tr h="347646">
                <a:tc rowSpan="2">
                  <a:txBody>
                    <a:bodyPr/>
                    <a:lstStyle/>
                    <a:p>
                      <a:pPr algn="ctr"/>
                      <a:r>
                        <a:rPr lang="en-US" dirty="0">
                          <a:solidFill>
                            <a:schemeClr val="bg1"/>
                          </a:solidFill>
                          <a:latin typeface="Times New Roman" panose="02020603050405020304" pitchFamily="18" charset="0"/>
                          <a:cs typeface="Times New Roman" panose="02020603050405020304" pitchFamily="18" charset="0"/>
                        </a:rPr>
                        <a:t>Integrating Application modules</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gridSpan="6">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endParaRPr lang="en-IN" dirty="0"/>
                    </a:p>
                  </a:txBody>
                  <a:tcPr>
                    <a:solidFill>
                      <a:srgbClr val="FF0000"/>
                    </a:solidFill>
                  </a:tcPr>
                </a:tc>
                <a:tc hMerge="1">
                  <a:txBody>
                    <a:bodyPr/>
                    <a:lstStyle/>
                    <a:p>
                      <a:endParaRPr lang="en-IN"/>
                    </a:p>
                  </a:txBody>
                  <a:tcPr/>
                </a:tc>
                <a:tc gridSpan="3">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97375790"/>
                  </a:ext>
                </a:extLst>
              </a:tr>
              <a:tr h="347646">
                <a:tc vMerge="1">
                  <a:txBody>
                    <a:bodyPr/>
                    <a:lstStyle/>
                    <a:p>
                      <a:endParaRPr lang="en-IN"/>
                    </a:p>
                  </a:txBody>
                  <a:tcPr/>
                </a:tc>
                <a:tc gridSpan="6">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endParaRPr lang="en-IN" dirty="0"/>
                    </a:p>
                  </a:txBody>
                  <a:tcPr>
                    <a:solidFill>
                      <a:srgbClr val="96DB39"/>
                    </a:solidFill>
                  </a:tcPr>
                </a:tc>
                <a:tc hMerge="1">
                  <a:txBody>
                    <a:bodyPr/>
                    <a:lstStyle/>
                    <a:p>
                      <a:endParaRPr lang="en-IN"/>
                    </a:p>
                  </a:txBody>
                  <a:tcPr/>
                </a:tc>
                <a:tc>
                  <a:txBody>
                    <a:bodyPr/>
                    <a:lstStyle/>
                    <a:p>
                      <a:endParaRPr lang="en-IN" dirty="0"/>
                    </a:p>
                  </a:txBody>
                  <a:tcPr>
                    <a:solidFill>
                      <a:srgbClr val="96DB39"/>
                    </a:solidFill>
                  </a:tcPr>
                </a:tc>
                <a:tc gridSpan="2">
                  <a:txBody>
                    <a:bodyPr/>
                    <a:lstStyle/>
                    <a:p>
                      <a:endParaRPr lang="en-IN" dirty="0"/>
                    </a:p>
                  </a:txBody>
                  <a:tcPr>
                    <a:solidFill>
                      <a:srgbClr val="96DB39"/>
                    </a:solidFill>
                  </a:tcPr>
                </a:tc>
                <a:tc hMerge="1">
                  <a:txBody>
                    <a:bodyPr/>
                    <a:lstStyle/>
                    <a:p>
                      <a:endParaRPr lang="en-IN"/>
                    </a:p>
                  </a:txBody>
                  <a:tcPr/>
                </a:tc>
                <a:extLst>
                  <a:ext uri="{0D108BD9-81ED-4DB2-BD59-A6C34878D82A}">
                    <a16:rowId xmlns:a16="http://schemas.microsoft.com/office/drawing/2014/main" val="1659097894"/>
                  </a:ext>
                </a:extLst>
              </a:tr>
              <a:tr h="347646">
                <a:tc rowSpan="2">
                  <a:txBody>
                    <a:bodyPr/>
                    <a:lstStyle/>
                    <a:p>
                      <a:pPr algn="ctr"/>
                      <a:r>
                        <a:rPr lang="en-US" dirty="0">
                          <a:solidFill>
                            <a:schemeClr val="bg1"/>
                          </a:solidFill>
                          <a:latin typeface="Times New Roman" panose="02020603050405020304" pitchFamily="18" charset="0"/>
                          <a:cs typeface="Times New Roman" panose="02020603050405020304" pitchFamily="18" charset="0"/>
                        </a:rPr>
                        <a:t>Documentation</a:t>
                      </a:r>
                      <a:endParaRPr lang="en-IN"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gridSpan="6">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5">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endParaRPr lang="en-IN" dirty="0"/>
                    </a:p>
                  </a:txBody>
                  <a:tcPr>
                    <a:solidFill>
                      <a:srgbClr val="FF0000"/>
                    </a:solidFill>
                  </a:tcPr>
                </a:tc>
                <a:tc hMerge="1">
                  <a:txBody>
                    <a:bodyPr/>
                    <a:lstStyle/>
                    <a:p>
                      <a:endParaRPr lang="en-IN"/>
                    </a:p>
                  </a:txBody>
                  <a:tcPr/>
                </a:tc>
                <a:tc gridSpan="3">
                  <a:txBody>
                    <a:bodyPr/>
                    <a:lstStyle/>
                    <a:p>
                      <a:endParaRPr lang="en-IN" dirty="0"/>
                    </a:p>
                  </a:txBody>
                  <a:tcPr>
                    <a:solidFill>
                      <a:srgbClr val="FF0000"/>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55188580"/>
                  </a:ext>
                </a:extLst>
              </a:tr>
              <a:tr h="347646">
                <a:tc vMerge="1">
                  <a:txBody>
                    <a:bodyPr/>
                    <a:lstStyle/>
                    <a:p>
                      <a:endParaRPr lang="en-IN"/>
                    </a:p>
                  </a:txBody>
                  <a:tcPr/>
                </a:tc>
                <a:tc>
                  <a:txBody>
                    <a:bodyPr/>
                    <a:lstStyle/>
                    <a:p>
                      <a:endParaRPr lang="en-IN" dirty="0"/>
                    </a:p>
                  </a:txBody>
                  <a:tcPr>
                    <a:solidFill>
                      <a:srgbClr val="96DB39"/>
                    </a:solidFill>
                  </a:tcPr>
                </a:tc>
                <a:tc gridSpan="5">
                  <a:txBody>
                    <a:bodyPr/>
                    <a:lstStyle/>
                    <a:p>
                      <a:endParaRPr lang="en-IN" dirty="0"/>
                    </a:p>
                  </a:txBody>
                  <a:tcPr>
                    <a:solidFill>
                      <a:srgbClr val="96DB39"/>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endParaRPr lang="en-IN" dirty="0"/>
                    </a:p>
                  </a:txBody>
                  <a:tcPr>
                    <a:solidFill>
                      <a:srgbClr val="96DB39"/>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endParaRPr lang="en-IN" dirty="0"/>
                    </a:p>
                  </a:txBody>
                  <a:tcPr>
                    <a:solidFill>
                      <a:srgbClr val="96DB39"/>
                    </a:solidFill>
                  </a:tcPr>
                </a:tc>
                <a:tc gridSpan="4">
                  <a:txBody>
                    <a:bodyPr/>
                    <a:lstStyle/>
                    <a:p>
                      <a:endParaRPr lang="en-IN" dirty="0"/>
                    </a:p>
                  </a:txBody>
                  <a:tcPr>
                    <a:solidFill>
                      <a:srgbClr val="96DB39"/>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endParaRPr lang="en-IN" dirty="0"/>
                    </a:p>
                  </a:txBody>
                  <a:tcPr>
                    <a:solidFill>
                      <a:srgbClr val="96DB39"/>
                    </a:solidFill>
                  </a:tcPr>
                </a:tc>
                <a:tc>
                  <a:txBody>
                    <a:bodyPr/>
                    <a:lstStyle/>
                    <a:p>
                      <a:endParaRPr lang="en-IN" dirty="0"/>
                    </a:p>
                  </a:txBody>
                  <a:tcPr>
                    <a:solidFill>
                      <a:srgbClr val="96DB39"/>
                    </a:solidFill>
                  </a:tcPr>
                </a:tc>
                <a:tc>
                  <a:txBody>
                    <a:bodyPr/>
                    <a:lstStyle/>
                    <a:p>
                      <a:endParaRPr lang="en-IN" dirty="0"/>
                    </a:p>
                  </a:txBody>
                  <a:tcPr>
                    <a:solidFill>
                      <a:srgbClr val="96DB39"/>
                    </a:solidFill>
                  </a:tcPr>
                </a:tc>
                <a:tc>
                  <a:txBody>
                    <a:bodyPr/>
                    <a:lstStyle/>
                    <a:p>
                      <a:endParaRPr lang="en-IN" dirty="0"/>
                    </a:p>
                  </a:txBody>
                  <a:tcPr>
                    <a:solidFill>
                      <a:srgbClr val="96DB39"/>
                    </a:solidFill>
                  </a:tcPr>
                </a:tc>
                <a:tc gridSpan="2">
                  <a:txBody>
                    <a:bodyPr/>
                    <a:lstStyle/>
                    <a:p>
                      <a:endParaRPr lang="en-IN" dirty="0"/>
                    </a:p>
                  </a:txBody>
                  <a:tcPr>
                    <a:solidFill>
                      <a:srgbClr val="96DB39"/>
                    </a:solidFill>
                  </a:tcPr>
                </a:tc>
                <a:tc hMerge="1">
                  <a:txBody>
                    <a:bodyPr/>
                    <a:lstStyle/>
                    <a:p>
                      <a:endParaRPr lang="en-IN"/>
                    </a:p>
                  </a:txBody>
                  <a:tcPr/>
                </a:tc>
                <a:extLst>
                  <a:ext uri="{0D108BD9-81ED-4DB2-BD59-A6C34878D82A}">
                    <a16:rowId xmlns:a16="http://schemas.microsoft.com/office/drawing/2014/main" val="677882246"/>
                  </a:ext>
                </a:extLst>
              </a:tr>
            </a:tbl>
          </a:graphicData>
        </a:graphic>
      </p:graphicFrame>
      <p:sp>
        <p:nvSpPr>
          <p:cNvPr id="4" name="TextBox 3">
            <a:extLst>
              <a:ext uri="{FF2B5EF4-FFF2-40B4-BE49-F238E27FC236}">
                <a16:creationId xmlns:a16="http://schemas.microsoft.com/office/drawing/2014/main" id="{79010034-C61C-472C-B7B1-5EF64CBC47C5}"/>
              </a:ext>
            </a:extLst>
          </p:cNvPr>
          <p:cNvSpPr txBox="1"/>
          <p:nvPr/>
        </p:nvSpPr>
        <p:spPr>
          <a:xfrm>
            <a:off x="1073426" y="6356350"/>
            <a:ext cx="1749287" cy="369332"/>
          </a:xfrm>
          <a:prstGeom prst="rect">
            <a:avLst/>
          </a:prstGeom>
          <a:noFill/>
        </p:spPr>
        <p:txBody>
          <a:bodyPr wrap="square" rtlCol="0">
            <a:spAutoFit/>
          </a:bodyPr>
          <a:lstStyle/>
          <a:p>
            <a:r>
              <a:rPr lang="en-US" dirty="0"/>
              <a:t>Propose activity</a:t>
            </a:r>
            <a:endParaRPr lang="en-IN" dirty="0"/>
          </a:p>
        </p:txBody>
      </p:sp>
      <p:sp>
        <p:nvSpPr>
          <p:cNvPr id="7" name="TextBox 6">
            <a:extLst>
              <a:ext uri="{FF2B5EF4-FFF2-40B4-BE49-F238E27FC236}">
                <a16:creationId xmlns:a16="http://schemas.microsoft.com/office/drawing/2014/main" id="{4B3A7E0F-A5C8-4688-BF84-7A8CC7B5D795}"/>
              </a:ext>
            </a:extLst>
          </p:cNvPr>
          <p:cNvSpPr txBox="1"/>
          <p:nvPr/>
        </p:nvSpPr>
        <p:spPr>
          <a:xfrm>
            <a:off x="3284882" y="6346996"/>
            <a:ext cx="2073966" cy="369332"/>
          </a:xfrm>
          <a:prstGeom prst="rect">
            <a:avLst/>
          </a:prstGeom>
          <a:noFill/>
        </p:spPr>
        <p:txBody>
          <a:bodyPr wrap="square" rtlCol="0">
            <a:spAutoFit/>
          </a:bodyPr>
          <a:lstStyle/>
          <a:p>
            <a:r>
              <a:rPr lang="en-US" dirty="0"/>
              <a:t>Activity achieved</a:t>
            </a:r>
            <a:endParaRPr lang="en-IN" dirty="0"/>
          </a:p>
        </p:txBody>
      </p:sp>
      <p:sp>
        <p:nvSpPr>
          <p:cNvPr id="5" name="Rectangle 4">
            <a:extLst>
              <a:ext uri="{FF2B5EF4-FFF2-40B4-BE49-F238E27FC236}">
                <a16:creationId xmlns:a16="http://schemas.microsoft.com/office/drawing/2014/main" id="{1F984C21-8D89-4DD7-A30F-4A76C892F8BA}"/>
              </a:ext>
            </a:extLst>
          </p:cNvPr>
          <p:cNvSpPr/>
          <p:nvPr/>
        </p:nvSpPr>
        <p:spPr>
          <a:xfrm>
            <a:off x="718931" y="6445581"/>
            <a:ext cx="212035" cy="1846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5D957D98-920E-4D96-93B6-60DE0CB9188D}"/>
              </a:ext>
            </a:extLst>
          </p:cNvPr>
          <p:cNvSpPr/>
          <p:nvPr/>
        </p:nvSpPr>
        <p:spPr>
          <a:xfrm>
            <a:off x="3072847" y="6439329"/>
            <a:ext cx="212035" cy="184666"/>
          </a:xfrm>
          <a:prstGeom prst="rect">
            <a:avLst/>
          </a:prstGeom>
          <a:solidFill>
            <a:srgbClr val="96DB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96DB39"/>
              </a:solidFill>
            </a:endParaRPr>
          </a:p>
        </p:txBody>
      </p:sp>
      <p:sp>
        <p:nvSpPr>
          <p:cNvPr id="9" name="Text Box 2">
            <a:extLst>
              <a:ext uri="{FF2B5EF4-FFF2-40B4-BE49-F238E27FC236}">
                <a16:creationId xmlns:a16="http://schemas.microsoft.com/office/drawing/2014/main" id="{125BE6DF-16AF-8447-B1BF-A835E7A6C462}"/>
              </a:ext>
            </a:extLst>
          </p:cNvPr>
          <p:cNvSpPr txBox="1">
            <a:spLocks noChangeArrowheads="1"/>
          </p:cNvSpPr>
          <p:nvPr/>
        </p:nvSpPr>
        <p:spPr bwMode="auto">
          <a:xfrm>
            <a:off x="5137123" y="6293192"/>
            <a:ext cx="1988741" cy="36933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Fig. </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15</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Gantt Chart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0097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7AF01-14A7-2249-8383-9D96BEC8C655}"/>
              </a:ext>
            </a:extLst>
          </p:cNvPr>
          <p:cNvSpPr>
            <a:spLocks noGrp="1"/>
          </p:cNvSpPr>
          <p:nvPr>
            <p:ph type="sldNum" sz="quarter" idx="12"/>
          </p:nvPr>
        </p:nvSpPr>
        <p:spPr/>
        <p:txBody>
          <a:bodyPr/>
          <a:lstStyle/>
          <a:p>
            <a:fld id="{9B618960-8005-486C-9A75-10CB2AAC16F9}" type="slidenum">
              <a:rPr lang="en-US" smtClean="0"/>
              <a:t>29</a:t>
            </a:fld>
            <a:endParaRPr lang="en-US" dirty="0"/>
          </a:p>
        </p:txBody>
      </p:sp>
      <p:sp>
        <p:nvSpPr>
          <p:cNvPr id="5" name="TextBox 4">
            <a:extLst>
              <a:ext uri="{FF2B5EF4-FFF2-40B4-BE49-F238E27FC236}">
                <a16:creationId xmlns:a16="http://schemas.microsoft.com/office/drawing/2014/main" id="{F1884A00-A975-EA4C-A8C0-6586623B6FB6}"/>
              </a:ext>
            </a:extLst>
          </p:cNvPr>
          <p:cNvSpPr txBox="1"/>
          <p:nvPr/>
        </p:nvSpPr>
        <p:spPr>
          <a:xfrm>
            <a:off x="838201" y="293931"/>
            <a:ext cx="10515599"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Acknowledgement</a:t>
            </a:r>
            <a:endParaRPr lang="en-IN" sz="3600" dirty="0"/>
          </a:p>
        </p:txBody>
      </p:sp>
      <p:sp>
        <p:nvSpPr>
          <p:cNvPr id="6" name="Rectangle 5">
            <a:extLst>
              <a:ext uri="{FF2B5EF4-FFF2-40B4-BE49-F238E27FC236}">
                <a16:creationId xmlns:a16="http://schemas.microsoft.com/office/drawing/2014/main" id="{D077109B-40F6-2B47-9141-ECC0AC36595F}"/>
              </a:ext>
            </a:extLst>
          </p:cNvPr>
          <p:cNvSpPr/>
          <p:nvPr/>
        </p:nvSpPr>
        <p:spPr>
          <a:xfrm>
            <a:off x="838201" y="1166842"/>
            <a:ext cx="10515600" cy="5016758"/>
          </a:xfrm>
          <a:prstGeom prst="rect">
            <a:avLst/>
          </a:prstGeom>
        </p:spPr>
        <p:txBody>
          <a:bodyPr wrap="square">
            <a:spAutoFit/>
          </a:bodyPr>
          <a:lstStyle/>
          <a:p>
            <a:r>
              <a:rPr lang="en-IN" sz="1600" dirty="0">
                <a:latin typeface="TimesNewRomanPSMT"/>
              </a:rPr>
              <a:t>I wish to express my sincere thanks to my external reviewer </a:t>
            </a:r>
            <a:r>
              <a:rPr lang="en-IN" sz="1600" b="1" dirty="0">
                <a:latin typeface="TimesNewRomanPS"/>
              </a:rPr>
              <a:t>Mr. Rajesh Prasad</a:t>
            </a:r>
            <a:r>
              <a:rPr lang="en-IN" sz="1600" dirty="0">
                <a:latin typeface="TimesNewRomanPSMT"/>
              </a:rPr>
              <a:t>, Manager at </a:t>
            </a:r>
            <a:r>
              <a:rPr lang="en-IN" sz="1600" b="1" dirty="0">
                <a:latin typeface="TimesNewRomanPS"/>
              </a:rPr>
              <a:t>TATA Steel </a:t>
            </a:r>
            <a:r>
              <a:rPr lang="en-IN" sz="1600" dirty="0">
                <a:latin typeface="TimesNewRomanPSMT"/>
              </a:rPr>
              <a:t>for providing me an opportunity to carry out project work on </a:t>
            </a:r>
            <a:r>
              <a:rPr lang="en-IN" sz="1600" b="1" dirty="0">
                <a:latin typeface="TimesNewRomanPS"/>
              </a:rPr>
              <a:t>“Digital Negotiation Factory” </a:t>
            </a:r>
            <a:r>
              <a:rPr lang="en-IN" sz="1600" dirty="0">
                <a:latin typeface="TimesNewRomanPSMT"/>
              </a:rPr>
              <a:t>and their unlisted encouragement and guidance in carrying out this project work.</a:t>
            </a:r>
          </a:p>
          <a:p>
            <a:endParaRPr lang="en-IN" sz="1600" dirty="0"/>
          </a:p>
          <a:p>
            <a:r>
              <a:rPr lang="en-IN" sz="1600" dirty="0">
                <a:latin typeface="TimesNewRomanPSMT"/>
              </a:rPr>
              <a:t>I sincerely thank my internal reviewer </a:t>
            </a:r>
            <a:r>
              <a:rPr lang="en-IN" sz="1600" b="1" dirty="0">
                <a:latin typeface="TimesNewRomanPS"/>
              </a:rPr>
              <a:t>Mr. Suman Kalyan Kar, Assistant Professor-I, </a:t>
            </a:r>
            <a:r>
              <a:rPr lang="en-IN" sz="1600" dirty="0">
                <a:latin typeface="TimesNewRomanPSMT"/>
              </a:rPr>
              <a:t>Computer Science and Engineering Department, Sikkim Manipal Institute of Technology for his guidance and encouragement in carrying out this project till the completion.</a:t>
            </a:r>
          </a:p>
          <a:p>
            <a:r>
              <a:rPr lang="en-IN" sz="1600" dirty="0">
                <a:latin typeface="TimesNewRomanPSMT"/>
              </a:rPr>
              <a:t> </a:t>
            </a:r>
            <a:endParaRPr lang="en-IN" sz="1600" dirty="0"/>
          </a:p>
          <a:p>
            <a:r>
              <a:rPr lang="en-IN" sz="1600" dirty="0">
                <a:latin typeface="TimesNewRomanPSMT"/>
              </a:rPr>
              <a:t>I would like to express my sincere thanks to </a:t>
            </a:r>
            <a:r>
              <a:rPr lang="en-IN" sz="1600" b="1" dirty="0">
                <a:latin typeface="TimesNewRomanPS"/>
              </a:rPr>
              <a:t>(Prof.) </a:t>
            </a:r>
            <a:r>
              <a:rPr lang="en-IN" sz="1600" b="1" dirty="0" err="1">
                <a:latin typeface="TimesNewRomanPS"/>
              </a:rPr>
              <a:t>Dr.</a:t>
            </a:r>
            <a:r>
              <a:rPr lang="en-IN" sz="1600" b="1" dirty="0">
                <a:latin typeface="TimesNewRomanPS"/>
              </a:rPr>
              <a:t> Kalpana Sharma, </a:t>
            </a:r>
            <a:r>
              <a:rPr lang="en-IN" sz="1600" dirty="0">
                <a:latin typeface="TimesNewRomanPSMT"/>
              </a:rPr>
              <a:t>HOD, Computer Science and Engineering Department for allowing me to carry out my project from </a:t>
            </a:r>
            <a:r>
              <a:rPr lang="en-IN" sz="1600" b="1" dirty="0">
                <a:latin typeface="TimesNewRomanPS"/>
              </a:rPr>
              <a:t>29 January 2021 </a:t>
            </a:r>
            <a:r>
              <a:rPr lang="en-IN" sz="1600" dirty="0">
                <a:latin typeface="TimesNewRomanPSMT"/>
              </a:rPr>
              <a:t>to </a:t>
            </a:r>
            <a:r>
              <a:rPr lang="en-IN" sz="1600" b="1" dirty="0">
                <a:latin typeface="TimesNewRomanPS"/>
              </a:rPr>
              <a:t>29 May 2021, </a:t>
            </a:r>
            <a:r>
              <a:rPr lang="en-IN" sz="1600" dirty="0">
                <a:latin typeface="TimesNewRomanPSMT"/>
              </a:rPr>
              <a:t>and valuable support and guidance during the project period.</a:t>
            </a:r>
          </a:p>
          <a:p>
            <a:endParaRPr lang="en-IN" sz="1600" dirty="0"/>
          </a:p>
          <a:p>
            <a:r>
              <a:rPr lang="en-IN" sz="1600" dirty="0">
                <a:latin typeface="TimesNewRomanPSMT"/>
              </a:rPr>
              <a:t>I would like to express my humble gratitude to </a:t>
            </a:r>
            <a:r>
              <a:rPr lang="en-IN" sz="1600" dirty="0">
                <a:latin typeface="TimesNewRomanPS"/>
              </a:rPr>
              <a:t>Mr. </a:t>
            </a:r>
            <a:r>
              <a:rPr lang="en-IN" sz="1600" dirty="0" err="1">
                <a:latin typeface="TimesNewRomanPS"/>
              </a:rPr>
              <a:t>Biswaraj</a:t>
            </a:r>
            <a:r>
              <a:rPr lang="en-IN" sz="1600" dirty="0">
                <a:latin typeface="TimesNewRomanPS"/>
              </a:rPr>
              <a:t> Sen, </a:t>
            </a:r>
            <a:r>
              <a:rPr lang="en-IN" sz="1600" dirty="0" err="1">
                <a:latin typeface="TimesNewRomanPS"/>
              </a:rPr>
              <a:t>Assosciate</a:t>
            </a:r>
            <a:r>
              <a:rPr lang="en-IN" sz="1600" dirty="0">
                <a:latin typeface="TimesNewRomanPS"/>
              </a:rPr>
              <a:t> Professor, Mr. </a:t>
            </a:r>
            <a:r>
              <a:rPr lang="en-IN" sz="1600" dirty="0" err="1">
                <a:latin typeface="TimesNewRomanPS"/>
              </a:rPr>
              <a:t>Sanatanu</a:t>
            </a:r>
            <a:r>
              <a:rPr lang="en-IN" sz="1600" dirty="0">
                <a:latin typeface="TimesNewRomanPS"/>
              </a:rPr>
              <a:t> Kumar </a:t>
            </a:r>
            <a:r>
              <a:rPr lang="en-IN" sz="1600" dirty="0" err="1">
                <a:latin typeface="TimesNewRomanPS"/>
              </a:rPr>
              <a:t>Misra</a:t>
            </a:r>
            <a:r>
              <a:rPr lang="en-IN" sz="1600" dirty="0">
                <a:latin typeface="TimesNewRomanPS"/>
              </a:rPr>
              <a:t>, Associate Professor, Mr. Saurav Paul, Assistant Professor-I, Mrs. </a:t>
            </a:r>
            <a:r>
              <a:rPr lang="en-IN" sz="1600" dirty="0" err="1">
                <a:latin typeface="TimesNewRomanPS"/>
              </a:rPr>
              <a:t>Chitrapriya</a:t>
            </a:r>
            <a:r>
              <a:rPr lang="en-IN" sz="1600" dirty="0">
                <a:latin typeface="TimesNewRomanPS"/>
              </a:rPr>
              <a:t> N., Assistant Professor-I, Mr. Kiran Gautam, Assistant Professor-I, Mrs. </a:t>
            </a:r>
            <a:r>
              <a:rPr lang="en-IN" sz="1600" dirty="0" err="1">
                <a:latin typeface="TimesNewRomanPS"/>
              </a:rPr>
              <a:t>Jhuma</a:t>
            </a:r>
            <a:r>
              <a:rPr lang="en-IN" sz="1600" dirty="0">
                <a:latin typeface="TimesNewRomanPS"/>
              </a:rPr>
              <a:t> </a:t>
            </a:r>
            <a:r>
              <a:rPr lang="en-IN" sz="1600" dirty="0" err="1">
                <a:latin typeface="TimesNewRomanPS"/>
              </a:rPr>
              <a:t>Sunuwar</a:t>
            </a:r>
            <a:r>
              <a:rPr lang="en-IN" sz="1600" dirty="0">
                <a:latin typeface="TimesNewRomanPS"/>
              </a:rPr>
              <a:t>, Assistant Professor-I, </a:t>
            </a:r>
            <a:r>
              <a:rPr lang="en-IN" sz="1600" dirty="0">
                <a:latin typeface="TimesNewRomanPSMT"/>
              </a:rPr>
              <a:t>Project Coordinators, Computer Science &amp; Engineering Department, Sikkim Manipal Institute of Technology for their unlisted encouragement, timely support and guidance till the completion of the project work.</a:t>
            </a:r>
          </a:p>
          <a:p>
            <a:endParaRPr lang="en-IN" sz="1600" dirty="0"/>
          </a:p>
          <a:p>
            <a:r>
              <a:rPr lang="en-IN" sz="1600" dirty="0">
                <a:latin typeface="TimesNewRomanPSMT"/>
              </a:rPr>
              <a:t>Lastly, I wish to avail myself of this opportunity, to express my gratitude to all my teachers and staff of Department of Computer Science &amp; Engineering, friends and fellow for all their support and help. </a:t>
            </a:r>
            <a:endParaRPr lang="en-IN" sz="1600" dirty="0"/>
          </a:p>
        </p:txBody>
      </p:sp>
    </p:spTree>
    <p:extLst>
      <p:ext uri="{BB962C8B-B14F-4D97-AF65-F5344CB8AC3E}">
        <p14:creationId xmlns:p14="http://schemas.microsoft.com/office/powerpoint/2010/main" val="339597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C711-DB0C-4E4C-BEF8-26319B4EB0DF}"/>
              </a:ext>
            </a:extLst>
          </p:cNvPr>
          <p:cNvSpPr>
            <a:spLocks noGrp="1"/>
          </p:cNvSpPr>
          <p:nvPr>
            <p:ph type="title"/>
          </p:nvPr>
        </p:nvSpPr>
        <p:spPr>
          <a:xfrm>
            <a:off x="838200" y="365126"/>
            <a:ext cx="10515600" cy="1079362"/>
          </a:xfrm>
        </p:spPr>
        <p:txBody>
          <a:bodyPr>
            <a:normAutofit/>
          </a:bodyPr>
          <a:lstStyle/>
          <a:p>
            <a:r>
              <a:rPr lang="en-US" sz="3600" b="1" dirty="0">
                <a:latin typeface="Times New Roman" panose="02020603050405020304" pitchFamily="18" charset="0"/>
                <a:cs typeface="Times New Roman" panose="02020603050405020304" pitchFamily="18" charset="0"/>
              </a:rPr>
              <a:t>Abstract</a:t>
            </a:r>
            <a:endParaRPr lang="en-IN" sz="3600" b="1" dirty="0">
              <a:latin typeface="Times New Roman" panose="02020603050405020304" pitchFamily="18" charset="0"/>
              <a:cs typeface="Times New Roman" panose="02020603050405020304" pitchFamily="18" charset="0"/>
            </a:endParaRPr>
          </a:p>
        </p:txBody>
      </p:sp>
      <p:sp>
        <p:nvSpPr>
          <p:cNvPr id="4" name="Procurement of raw materials and shared services for steel making is secured via various vendors who bid on the tenders/orders laid out on the company portal.…">
            <a:extLst>
              <a:ext uri="{FF2B5EF4-FFF2-40B4-BE49-F238E27FC236}">
                <a16:creationId xmlns:a16="http://schemas.microsoft.com/office/drawing/2014/main" id="{A5E9B0B4-531A-4E02-BC60-14192F46B943}"/>
              </a:ext>
            </a:extLst>
          </p:cNvPr>
          <p:cNvSpPr txBox="1"/>
          <p:nvPr/>
        </p:nvSpPr>
        <p:spPr>
          <a:xfrm>
            <a:off x="838200" y="1444487"/>
            <a:ext cx="7590184" cy="5048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77500" lnSpcReduction="20000"/>
          </a:bodyPr>
          <a:lstStyle/>
          <a:p>
            <a:pPr marL="330200" indent="-330200" algn="just" defTabSz="457200">
              <a:spcBef>
                <a:spcPts val="1200"/>
              </a:spcBef>
              <a:buSzPct val="123000"/>
              <a:buChar char="•"/>
              <a:defRPr sz="2600">
                <a:solidFill>
                  <a:srgbClr val="000000"/>
                </a:solidFill>
              </a:defRPr>
            </a:pPr>
            <a:r>
              <a:rPr sz="2600" dirty="0">
                <a:latin typeface="Times New Roman" panose="02020603050405020304" pitchFamily="18" charset="0"/>
                <a:cs typeface="Times New Roman" panose="02020603050405020304" pitchFamily="18" charset="0"/>
              </a:rPr>
              <a:t>Procurement of raw materials and shared services for steel making is secured via various vendors who bid on the tenders/orders laid out on the company portal. </a:t>
            </a:r>
            <a:endParaRPr sz="2600" dirty="0">
              <a:latin typeface="Times New Roman" panose="02020603050405020304" pitchFamily="18" charset="0"/>
              <a:ea typeface="Times Roman"/>
              <a:cs typeface="Times New Roman" panose="02020603050405020304" pitchFamily="18" charset="0"/>
              <a:sym typeface="Times Roman"/>
            </a:endParaRPr>
          </a:p>
          <a:p>
            <a:pPr marL="330200" indent="-330200" algn="just" defTabSz="457200">
              <a:spcBef>
                <a:spcPts val="1200"/>
              </a:spcBef>
              <a:buSzPct val="123000"/>
              <a:buChar char="•"/>
              <a:defRPr sz="2600">
                <a:solidFill>
                  <a:srgbClr val="000000"/>
                </a:solidFill>
              </a:defRPr>
            </a:pPr>
            <a:r>
              <a:rPr sz="2600" dirty="0">
                <a:latin typeface="Times New Roman" panose="02020603050405020304" pitchFamily="18" charset="0"/>
                <a:cs typeface="Times New Roman" panose="02020603050405020304" pitchFamily="18" charset="0"/>
              </a:rPr>
              <a:t>In the absence of visibility of open market trends and dynamics due to unstructured details of past purchases, bulk contracting is the only leverage for price negotiation for p</a:t>
            </a:r>
            <a:r>
              <a:rPr lang="en-US" sz="2600" dirty="0">
                <a:latin typeface="Times New Roman" panose="02020603050405020304" pitchFamily="18" charset="0"/>
                <a:cs typeface="Times New Roman" panose="02020603050405020304" pitchFamily="18" charset="0"/>
              </a:rPr>
              <a:t>rocurement executives.</a:t>
            </a:r>
            <a:endParaRPr sz="2600" dirty="0">
              <a:latin typeface="Times New Roman" panose="02020603050405020304" pitchFamily="18" charset="0"/>
              <a:ea typeface="Times Roman"/>
              <a:cs typeface="Times New Roman" panose="02020603050405020304" pitchFamily="18" charset="0"/>
              <a:sym typeface="Times Roman"/>
            </a:endParaRPr>
          </a:p>
          <a:p>
            <a:pPr marL="330200" indent="-330200" algn="just" defTabSz="457200">
              <a:spcBef>
                <a:spcPts val="1200"/>
              </a:spcBef>
              <a:buSzPct val="123000"/>
              <a:buChar char="•"/>
              <a:defRPr sz="2600">
                <a:solidFill>
                  <a:srgbClr val="000000"/>
                </a:solidFill>
              </a:defRPr>
            </a:pPr>
            <a:r>
              <a:rPr lang="en-US" sz="2600" dirty="0">
                <a:latin typeface="Times New Roman" panose="02020603050405020304" pitchFamily="18" charset="0"/>
                <a:cs typeface="Times New Roman" panose="02020603050405020304" pitchFamily="18" charset="0"/>
              </a:rPr>
              <a:t>O</a:t>
            </a:r>
            <a:r>
              <a:rPr sz="2600" dirty="0">
                <a:latin typeface="Times New Roman" panose="02020603050405020304" pitchFamily="18" charset="0"/>
                <a:cs typeface="Times New Roman" panose="02020603050405020304" pitchFamily="18" charset="0"/>
              </a:rPr>
              <a:t>ne platform</a:t>
            </a:r>
            <a:r>
              <a:rPr lang="en-US" sz="2600" dirty="0">
                <a:latin typeface="Times New Roman" panose="02020603050405020304" pitchFamily="18" charset="0"/>
                <a:cs typeface="Times New Roman" panose="02020603050405020304" pitchFamily="18" charset="0"/>
              </a:rPr>
              <a:t> is needed</a:t>
            </a:r>
            <a:r>
              <a:rPr sz="2600" dirty="0">
                <a:latin typeface="Times New Roman" panose="02020603050405020304" pitchFamily="18" charset="0"/>
                <a:cs typeface="Times New Roman" panose="02020603050405020304" pitchFamily="18" charset="0"/>
              </a:rPr>
              <a:t> for catering all negotiation prerequisites (Analysis of latest market trends and price movements, auto identification of best qualifying vendors, indication of best bidding price range for negotiatio</a:t>
            </a:r>
            <a:r>
              <a:rPr lang="en-US" sz="2600" dirty="0">
                <a:latin typeface="Times New Roman" panose="02020603050405020304" pitchFamily="18" charset="0"/>
                <a:cs typeface="Times New Roman" panose="02020603050405020304" pitchFamily="18" charset="0"/>
              </a:rPr>
              <a:t>n</a:t>
            </a:r>
            <a:r>
              <a:rPr sz="2600" dirty="0">
                <a:latin typeface="Times New Roman" panose="02020603050405020304" pitchFamily="18" charset="0"/>
                <a:cs typeface="Times New Roman" panose="02020603050405020304" pitchFamily="18" charset="0"/>
              </a:rPr>
              <a:t>). </a:t>
            </a:r>
            <a:endParaRPr sz="2600" dirty="0">
              <a:latin typeface="Times New Roman" panose="02020603050405020304" pitchFamily="18" charset="0"/>
              <a:ea typeface="Times Roman"/>
              <a:cs typeface="Times New Roman" panose="02020603050405020304" pitchFamily="18" charset="0"/>
              <a:sym typeface="Times Roman"/>
            </a:endParaRPr>
          </a:p>
          <a:p>
            <a:pPr marL="330200" indent="-330200" algn="just" defTabSz="457200">
              <a:spcBef>
                <a:spcPts val="1200"/>
              </a:spcBef>
              <a:buSzPct val="123000"/>
              <a:buChar char="•"/>
              <a:defRPr sz="2600">
                <a:solidFill>
                  <a:srgbClr val="000000"/>
                </a:solidFill>
              </a:defRPr>
            </a:pPr>
            <a:r>
              <a:rPr sz="2600" dirty="0">
                <a:latin typeface="Times New Roman" panose="02020603050405020304" pitchFamily="18" charset="0"/>
                <a:cs typeface="Times New Roman" panose="02020603050405020304" pitchFamily="18" charset="0"/>
              </a:rPr>
              <a:t>Alongside assisting the </a:t>
            </a:r>
            <a:r>
              <a:rPr lang="en-US" sz="2600" dirty="0">
                <a:latin typeface="Times New Roman" panose="02020603050405020304" pitchFamily="18" charset="0"/>
                <a:cs typeface="Times New Roman" panose="02020603050405020304" pitchFamily="18" charset="0"/>
              </a:rPr>
              <a:t>procurement executives</a:t>
            </a:r>
            <a:r>
              <a:rPr sz="2600" dirty="0">
                <a:latin typeface="Times New Roman" panose="02020603050405020304" pitchFamily="18" charset="0"/>
                <a:cs typeface="Times New Roman" panose="02020603050405020304" pitchFamily="18" charset="0"/>
              </a:rPr>
              <a:t>, the platform would also provide feedback to vendors for more competitive bidding. </a:t>
            </a:r>
            <a:endParaRPr sz="2600" dirty="0">
              <a:latin typeface="Times New Roman" panose="02020603050405020304" pitchFamily="18" charset="0"/>
              <a:ea typeface="Times Roman"/>
              <a:cs typeface="Times New Roman" panose="02020603050405020304" pitchFamily="18" charset="0"/>
              <a:sym typeface="Times Roman"/>
            </a:endParaRPr>
          </a:p>
          <a:p>
            <a:pPr marL="330200" indent="-330200" algn="just" defTabSz="457200">
              <a:spcBef>
                <a:spcPts val="1200"/>
              </a:spcBef>
              <a:buSzPct val="123000"/>
              <a:buChar char="•"/>
              <a:defRPr sz="2600">
                <a:solidFill>
                  <a:srgbClr val="000000"/>
                </a:solidFill>
              </a:defRPr>
            </a:pPr>
            <a:r>
              <a:rPr sz="2600" dirty="0">
                <a:latin typeface="Times New Roman" panose="02020603050405020304" pitchFamily="18" charset="0"/>
                <a:cs typeface="Times New Roman" panose="02020603050405020304" pitchFamily="18" charset="0"/>
              </a:rPr>
              <a:t>This will lead to a simple</a:t>
            </a:r>
            <a:r>
              <a:rPr lang="en-US" sz="2600" dirty="0">
                <a:latin typeface="Times New Roman" panose="02020603050405020304" pitchFamily="18" charset="0"/>
                <a:cs typeface="Times New Roman" panose="02020603050405020304" pitchFamily="18" charset="0"/>
              </a:rPr>
              <a:t> </a:t>
            </a:r>
            <a:r>
              <a:rPr sz="2600" dirty="0">
                <a:latin typeface="Times New Roman" panose="02020603050405020304" pitchFamily="18" charset="0"/>
                <a:cs typeface="Times New Roman" panose="02020603050405020304" pitchFamily="18" charset="0"/>
              </a:rPr>
              <a:t>user</a:t>
            </a:r>
            <a:r>
              <a:rPr lang="en-US" sz="2600" dirty="0">
                <a:latin typeface="Times New Roman" panose="02020603050405020304" pitchFamily="18" charset="0"/>
                <a:cs typeface="Times New Roman" panose="02020603050405020304" pitchFamily="18" charset="0"/>
              </a:rPr>
              <a:t>-</a:t>
            </a:r>
            <a:r>
              <a:rPr sz="2600" dirty="0">
                <a:latin typeface="Times New Roman" panose="02020603050405020304" pitchFamily="18" charset="0"/>
                <a:cs typeface="Times New Roman" panose="02020603050405020304" pitchFamily="18" charset="0"/>
              </a:rPr>
              <a:t>friendly interface </a:t>
            </a:r>
            <a:r>
              <a:rPr lang="en-IN" sz="2600" dirty="0">
                <a:latin typeface="Times New Roman" panose="02020603050405020304" pitchFamily="18" charset="0"/>
                <a:cs typeface="Times New Roman" panose="02020603050405020304" pitchFamily="18" charset="0"/>
              </a:rPr>
              <a:t>for assisting</a:t>
            </a:r>
            <a:r>
              <a:rPr sz="2600" dirty="0">
                <a:latin typeface="Times New Roman" panose="02020603050405020304" pitchFamily="18" charset="0"/>
                <a:cs typeface="Times New Roman" panose="02020603050405020304" pitchFamily="18" charset="0"/>
              </a:rPr>
              <a:t> all procurement related users, </a:t>
            </a:r>
            <a:r>
              <a:rPr lang="en-US" sz="2600" dirty="0">
                <a:latin typeface="Times New Roman" panose="02020603050405020304" pitchFamily="18" charset="0"/>
                <a:cs typeface="Times New Roman" panose="02020603050405020304" pitchFamily="18" charset="0"/>
              </a:rPr>
              <a:t>having </a:t>
            </a:r>
            <a:r>
              <a:rPr sz="2600" dirty="0">
                <a:latin typeface="Times New Roman" panose="02020603050405020304" pitchFamily="18" charset="0"/>
                <a:cs typeface="Times New Roman" panose="02020603050405020304" pitchFamily="18" charset="0"/>
              </a:rPr>
              <a:t>analytically driven negotiations, reduced negotiation time and increase</a:t>
            </a:r>
            <a:r>
              <a:rPr lang="en-US" sz="2600" dirty="0">
                <a:latin typeface="Times New Roman" panose="02020603050405020304" pitchFamily="18" charset="0"/>
                <a:cs typeface="Times New Roman" panose="02020603050405020304" pitchFamily="18" charset="0"/>
              </a:rPr>
              <a:t>d</a:t>
            </a:r>
            <a:r>
              <a:rPr sz="2600" dirty="0">
                <a:latin typeface="Times New Roman" panose="02020603050405020304" pitchFamily="18" charset="0"/>
                <a:cs typeface="Times New Roman" panose="02020603050405020304" pitchFamily="18" charset="0"/>
              </a:rPr>
              <a:t> supplier/vendor competitiveness.</a:t>
            </a:r>
            <a:r>
              <a:rPr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35EC366C-EEB4-44A9-90C7-EBAC4FE30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384" y="1647004"/>
            <a:ext cx="3410426" cy="3508092"/>
          </a:xfrm>
          <a:prstGeom prst="rect">
            <a:avLst/>
          </a:prstGeom>
        </p:spPr>
      </p:pic>
      <p:sp>
        <p:nvSpPr>
          <p:cNvPr id="7" name="Fig.1- Project target users">
            <a:extLst>
              <a:ext uri="{FF2B5EF4-FFF2-40B4-BE49-F238E27FC236}">
                <a16:creationId xmlns:a16="http://schemas.microsoft.com/office/drawing/2014/main" id="{82663963-8102-4E50-A794-1478F4FA3B5F}"/>
              </a:ext>
            </a:extLst>
          </p:cNvPr>
          <p:cNvSpPr txBox="1"/>
          <p:nvPr/>
        </p:nvSpPr>
        <p:spPr>
          <a:xfrm>
            <a:off x="9093302" y="5357612"/>
            <a:ext cx="2078282" cy="3180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lvl1pPr>
          </a:lstStyle>
          <a:p>
            <a:r>
              <a:rPr sz="1400" dirty="0">
                <a:latin typeface="Times New Roman" panose="02020603050405020304" pitchFamily="18" charset="0"/>
                <a:cs typeface="Times New Roman" panose="02020603050405020304" pitchFamily="18" charset="0"/>
              </a:rPr>
              <a:t>Fig.1- Project target users</a:t>
            </a:r>
          </a:p>
        </p:txBody>
      </p:sp>
      <p:sp>
        <p:nvSpPr>
          <p:cNvPr id="5" name="Slide Number Placeholder 4">
            <a:extLst>
              <a:ext uri="{FF2B5EF4-FFF2-40B4-BE49-F238E27FC236}">
                <a16:creationId xmlns:a16="http://schemas.microsoft.com/office/drawing/2014/main" id="{C493B0D9-0D2C-4428-9B27-7052500953A0}"/>
              </a:ext>
            </a:extLst>
          </p:cNvPr>
          <p:cNvSpPr>
            <a:spLocks noGrp="1"/>
          </p:cNvSpPr>
          <p:nvPr>
            <p:ph type="sldNum" sz="quarter" idx="12"/>
          </p:nvPr>
        </p:nvSpPr>
        <p:spPr/>
        <p:txBody>
          <a:bodyPr/>
          <a:lstStyle/>
          <a:p>
            <a:fld id="{9B618960-8005-486C-9A75-10CB2AAC16F9}" type="slidenum">
              <a:rPr lang="en-US" smtClean="0"/>
              <a:t>3</a:t>
            </a:fld>
            <a:endParaRPr lang="en-US" dirty="0"/>
          </a:p>
        </p:txBody>
      </p:sp>
    </p:spTree>
    <p:extLst>
      <p:ext uri="{BB962C8B-B14F-4D97-AF65-F5344CB8AC3E}">
        <p14:creationId xmlns:p14="http://schemas.microsoft.com/office/powerpoint/2010/main" val="4049158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07E7-DAD2-47C1-B354-7B7D9C72BFA3}"/>
              </a:ext>
            </a:extLst>
          </p:cNvPr>
          <p:cNvSpPr>
            <a:spLocks noGrp="1"/>
          </p:cNvSpPr>
          <p:nvPr>
            <p:ph type="title"/>
          </p:nvPr>
        </p:nvSpPr>
        <p:spPr>
          <a:xfrm>
            <a:off x="838200" y="0"/>
            <a:ext cx="10515600" cy="814318"/>
          </a:xfrm>
        </p:spPr>
        <p:txBody>
          <a:bodyPr>
            <a:norm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F3A793F-AA5C-4A59-B608-48E404B2834C}"/>
              </a:ext>
            </a:extLst>
          </p:cNvPr>
          <p:cNvSpPr txBox="1"/>
          <p:nvPr/>
        </p:nvSpPr>
        <p:spPr>
          <a:xfrm>
            <a:off x="838200" y="814318"/>
            <a:ext cx="10399643" cy="5978303"/>
          </a:xfrm>
          <a:prstGeom prst="rect">
            <a:avLst/>
          </a:prstGeom>
          <a:noFill/>
        </p:spPr>
        <p:txBody>
          <a:bodyPr wrap="square">
            <a:spAutoFit/>
          </a:bodyPr>
          <a:lstStyle/>
          <a:p>
            <a:pPr lvl="0">
              <a:lnSpc>
                <a:spcPct val="107000"/>
              </a:lnSpc>
              <a:buSzPts val="1200"/>
            </a:pPr>
            <a:r>
              <a:rPr lang="en-US" sz="1600" dirty="0">
                <a:latin typeface="Times New Roman" panose="02020603050405020304" pitchFamily="18" charset="0"/>
                <a:ea typeface="Calibri" panose="020F0502020204030204" pitchFamily="34" charset="0"/>
                <a:cs typeface="Times New Roman" panose="02020603050405020304" pitchFamily="18" charset="0"/>
              </a:rPr>
              <a:t>[1]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Python and Flask Bootcamp: Create Websites Using Flask By Jose Portilla.</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Link: </a:t>
            </a:r>
            <a:r>
              <a:rPr lang="en-IN" sz="1600" u="sng" dirty="0">
                <a:effectLst/>
                <a:latin typeface="Times New Roman" panose="02020603050405020304" pitchFamily="18" charset="0"/>
                <a:ea typeface="Calibri" panose="020F0502020204030204" pitchFamily="34" charset="0"/>
                <a:cs typeface="Times New Roman" panose="02020603050405020304" pitchFamily="18" charset="0"/>
                <a:hlinkClick r:id="rId2"/>
              </a:rPr>
              <a:t>https://www.udemy.com/course/python-and-flask-bootcamp-create-websites-using-flask/</a:t>
            </a:r>
            <a:endParaRPr lang="en-IN" sz="1600" u="sng"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buSzPts val="1200"/>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Last accessed on: 28 April 2021</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SzPts val="1200"/>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[2] Flask tutorial at Tutorialspoint</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Link: </a:t>
            </a:r>
            <a:r>
              <a:rPr lang="en-IN" sz="1600" u="sng"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https://www.tutorialspoint.com/flask/index.htm</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r>
              <a:rPr lang="en-IN" sz="1600" dirty="0">
                <a:latin typeface="Times New Roman" panose="02020603050405020304" pitchFamily="18" charset="0"/>
                <a:ea typeface="Calibri" panose="020F0502020204030204" pitchFamily="34" charset="0"/>
                <a:cs typeface="Times New Roman" panose="02020603050405020304" pitchFamily="18" charset="0"/>
              </a:rPr>
              <a:t>Last accessed on: 28 April 2021</a:t>
            </a:r>
          </a:p>
          <a:p>
            <a:pPr lvl="0">
              <a:lnSpc>
                <a:spcPct val="107000"/>
              </a:lnSpc>
              <a:buSzPts val="1200"/>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SzPts val="1200"/>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[3] Flask Pallet Projects</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Link: </a:t>
            </a:r>
            <a:r>
              <a:rPr lang="en-IN" sz="1600" u="sng" dirty="0">
                <a:effectLst/>
                <a:latin typeface="Times New Roman" panose="02020603050405020304" pitchFamily="18" charset="0"/>
                <a:ea typeface="Calibri" panose="020F0502020204030204" pitchFamily="34" charset="0"/>
                <a:cs typeface="Times New Roman" panose="02020603050405020304" pitchFamily="18" charset="0"/>
                <a:hlinkClick r:id="rId4"/>
              </a:rPr>
              <a:t>https://flask.palletsprojects.com/en/1.1.x/tutorial/</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r>
              <a:rPr lang="en-IN" sz="1600" dirty="0">
                <a:latin typeface="Times New Roman" panose="02020603050405020304" pitchFamily="18" charset="0"/>
                <a:ea typeface="Calibri" panose="020F0502020204030204" pitchFamily="34" charset="0"/>
                <a:cs typeface="Times New Roman" panose="02020603050405020304" pitchFamily="18" charset="0"/>
              </a:rPr>
              <a:t>Last accessed on: 3 March 2021</a:t>
            </a:r>
          </a:p>
          <a:p>
            <a:pPr lvl="0">
              <a:lnSpc>
                <a:spcPct val="107000"/>
              </a:lnSpc>
              <a:buSzPts val="1200"/>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SzPts val="1200"/>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[4] KDNuggets Link: </a:t>
            </a:r>
            <a:r>
              <a:rPr lang="en-US" sz="1600" u="sng" dirty="0">
                <a:effectLst/>
                <a:latin typeface="Times New Roman" panose="02020603050405020304" pitchFamily="18" charset="0"/>
                <a:ea typeface="Calibri" panose="020F0502020204030204" pitchFamily="34" charset="0"/>
                <a:cs typeface="Times New Roman" panose="02020603050405020304" pitchFamily="18" charset="0"/>
                <a:hlinkClick r:id="rId5"/>
              </a:rPr>
              <a:t>https://www.kdnuggets.com</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r>
              <a:rPr lang="en-IN" sz="1600" dirty="0">
                <a:latin typeface="Times New Roman" panose="02020603050405020304" pitchFamily="18" charset="0"/>
                <a:ea typeface="Calibri" panose="020F0502020204030204" pitchFamily="34" charset="0"/>
                <a:cs typeface="Times New Roman" panose="02020603050405020304" pitchFamily="18" charset="0"/>
              </a:rPr>
              <a:t>Last accessed on: 31 March 2021</a:t>
            </a:r>
          </a:p>
          <a:p>
            <a:pPr lvl="0">
              <a:lnSpc>
                <a:spcPct val="107000"/>
              </a:lnSpc>
              <a:buSzPts val="1200"/>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SzPts val="1200"/>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[5] Book’s Rating Prediction Using Just Neural Network.</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Link: </a:t>
            </a:r>
            <a:r>
              <a:rPr lang="en-US" sz="1600" dirty="0">
                <a:effectLst/>
                <a:latin typeface="Times New Roman" panose="02020603050405020304" pitchFamily="18" charset="0"/>
                <a:ea typeface="Calibri" panose="020F0502020204030204" pitchFamily="34" charset="0"/>
                <a:cs typeface="Times New Roman" panose="02020603050405020304" pitchFamily="18" charset="0"/>
                <a:hlinkClick r:id="rId6"/>
              </a:rPr>
              <a:t>https://philarchive.org/archive/MAGBRPv1</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buSzPts val="1200"/>
            </a:pPr>
            <a:r>
              <a:rPr lang="en-IN" sz="1600" dirty="0">
                <a:latin typeface="Times New Roman" panose="02020603050405020304" pitchFamily="18" charset="0"/>
                <a:ea typeface="Calibri" panose="020F0502020204030204" pitchFamily="34" charset="0"/>
                <a:cs typeface="Times New Roman" panose="02020603050405020304" pitchFamily="18" charset="0"/>
              </a:rPr>
              <a:t>Last accessed on: 28 April 2021</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200"/>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[6] Credit rating analysis with support vector machines and neural networks: a market comparative study.</a:t>
            </a:r>
            <a:br>
              <a:rPr lang="en-US" sz="1600" dirty="0">
                <a:effectLst/>
                <a:latin typeface="Times New Roman" panose="02020603050405020304" pitchFamily="18" charset="0"/>
                <a:ea typeface="Calibri" panose="020F0502020204030204" pitchFamily="34" charset="0"/>
                <a:cs typeface="Times New Roman" panose="02020603050405020304" pitchFamily="18" charset="0"/>
              </a:rPr>
            </a:b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Link: </a:t>
            </a:r>
            <a:r>
              <a:rPr lang="en-IN" sz="1600" u="sng" dirty="0">
                <a:solidFill>
                  <a:srgbClr val="0C7DBB"/>
                </a:solidFill>
                <a:effectLst/>
                <a:latin typeface="Arial" panose="020B0604020202020204" pitchFamily="34" charset="0"/>
                <a:ea typeface="Calibri" panose="020F0502020204030204" pitchFamily="34" charset="0"/>
                <a:cs typeface="Times New Roman" panose="02020603050405020304" pitchFamily="18" charset="0"/>
                <a:hlinkClick r:id="rId7" tooltip="Persistent link using digital object identifier"/>
              </a:rPr>
              <a:t>https://doi.org/10.1016/S0167-9236(03)00086-1</a:t>
            </a:r>
            <a:endParaRPr lang="en-IN" sz="1600" u="sng" dirty="0">
              <a:solidFill>
                <a:srgbClr val="0C7DBB"/>
              </a:solidFill>
              <a:latin typeface="Arial" panose="020B060402020202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200"/>
            </a:pPr>
            <a:r>
              <a:rPr lang="en-IN" sz="1600" dirty="0">
                <a:latin typeface="Times New Roman" panose="02020603050405020304" pitchFamily="18" charset="0"/>
                <a:ea typeface="Calibri" panose="020F0502020204030204" pitchFamily="34" charset="0"/>
                <a:cs typeface="Times New Roman" panose="02020603050405020304" pitchFamily="18" charset="0"/>
              </a:rPr>
              <a:t>Last accessed on: 30 April 2021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42CCF6FE-D859-4151-8DE3-E66B156A2BBF}"/>
              </a:ext>
            </a:extLst>
          </p:cNvPr>
          <p:cNvSpPr>
            <a:spLocks noGrp="1"/>
          </p:cNvSpPr>
          <p:nvPr>
            <p:ph type="sldNum" sz="quarter" idx="12"/>
          </p:nvPr>
        </p:nvSpPr>
        <p:spPr/>
        <p:txBody>
          <a:bodyPr/>
          <a:lstStyle/>
          <a:p>
            <a:fld id="{9B618960-8005-486C-9A75-10CB2AAC16F9}" type="slidenum">
              <a:rPr lang="en-US" smtClean="0"/>
              <a:t>30</a:t>
            </a:fld>
            <a:endParaRPr lang="en-US" dirty="0"/>
          </a:p>
        </p:txBody>
      </p:sp>
    </p:spTree>
    <p:extLst>
      <p:ext uri="{BB962C8B-B14F-4D97-AF65-F5344CB8AC3E}">
        <p14:creationId xmlns:p14="http://schemas.microsoft.com/office/powerpoint/2010/main" val="2444937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DDBA-D350-4F57-B1B1-9FC3440CD372}"/>
              </a:ext>
            </a:extLst>
          </p:cNvPr>
          <p:cNvSpPr>
            <a:spLocks noGrp="1"/>
          </p:cNvSpPr>
          <p:nvPr>
            <p:ph type="title"/>
          </p:nvPr>
        </p:nvSpPr>
        <p:spPr>
          <a:xfrm>
            <a:off x="838200" y="2766218"/>
            <a:ext cx="10515600" cy="1325563"/>
          </a:xfrm>
        </p:spPr>
        <p:txBody>
          <a:bodyPr/>
          <a:lstStyle/>
          <a:p>
            <a:pPr algn="ctr"/>
            <a:r>
              <a:rPr lang="en-US" dirty="0">
                <a:latin typeface="Times New Roman" panose="02020603050405020304" pitchFamily="18" charset="0"/>
                <a:cs typeface="Times New Roman" panose="02020603050405020304" pitchFamily="18" charset="0"/>
              </a:rPr>
              <a:t>Thank You</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D0783E7-3CC6-49EF-8674-59B3E127707F}"/>
              </a:ext>
            </a:extLst>
          </p:cNvPr>
          <p:cNvSpPr>
            <a:spLocks noGrp="1"/>
          </p:cNvSpPr>
          <p:nvPr>
            <p:ph type="sldNum" sz="quarter" idx="12"/>
          </p:nvPr>
        </p:nvSpPr>
        <p:spPr/>
        <p:txBody>
          <a:bodyPr/>
          <a:lstStyle/>
          <a:p>
            <a:fld id="{9B618960-8005-486C-9A75-10CB2AAC16F9}" type="slidenum">
              <a:rPr lang="en-US" smtClean="0"/>
              <a:t>31</a:t>
            </a:fld>
            <a:endParaRPr lang="en-US" dirty="0"/>
          </a:p>
        </p:txBody>
      </p:sp>
    </p:spTree>
    <p:extLst>
      <p:ext uri="{BB962C8B-B14F-4D97-AF65-F5344CB8AC3E}">
        <p14:creationId xmlns:p14="http://schemas.microsoft.com/office/powerpoint/2010/main" val="4090291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03E1C-D06F-43A9-9DA2-A0D7AB653C5C}"/>
              </a:ext>
            </a:extLst>
          </p:cNvPr>
          <p:cNvSpPr>
            <a:spLocks noGrp="1"/>
          </p:cNvSpPr>
          <p:nvPr>
            <p:ph type="title"/>
          </p:nvPr>
        </p:nvSpPr>
        <p:spPr>
          <a:xfrm>
            <a:off x="838200" y="365126"/>
            <a:ext cx="10515600" cy="946840"/>
          </a:xfrm>
        </p:spPr>
        <p:txBody>
          <a:bodyPr>
            <a:normAutofit/>
          </a:bodyPr>
          <a:lstStyle/>
          <a:p>
            <a:r>
              <a:rPr lang="en-US" sz="3600" b="1" dirty="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389C6D-653C-4E8B-9E50-4F71158B07F2}"/>
              </a:ext>
            </a:extLst>
          </p:cNvPr>
          <p:cNvSpPr>
            <a:spLocks noGrp="1"/>
          </p:cNvSpPr>
          <p:nvPr>
            <p:ph idx="1"/>
          </p:nvPr>
        </p:nvSpPr>
        <p:spPr>
          <a:xfrm>
            <a:off x="838200" y="1825625"/>
            <a:ext cx="10515600" cy="2256045"/>
          </a:xfrm>
        </p:spPr>
        <p:txBody>
          <a:bodyPr>
            <a:normAutofit lnSpcReduction="10000"/>
          </a:bodyPr>
          <a:lstStyle/>
          <a:p>
            <a:r>
              <a:rPr lang="en-US" sz="2000" dirty="0">
                <a:latin typeface="Times New Roman" panose="02020603050405020304" pitchFamily="18" charset="0"/>
                <a:cs typeface="Times New Roman" panose="02020603050405020304" pitchFamily="18" charset="0"/>
              </a:rPr>
              <a:t>The goal is to provide a simple user-friendly interface that provides assistance to all procurement related users.</a:t>
            </a:r>
          </a:p>
          <a:p>
            <a:r>
              <a:rPr lang="en-US" sz="2000" dirty="0">
                <a:latin typeface="Times New Roman" panose="02020603050405020304" pitchFamily="18" charset="0"/>
                <a:cs typeface="Times New Roman" panose="02020603050405020304" pitchFamily="18" charset="0"/>
              </a:rPr>
              <a:t>Procurement executives receive a visualization of the market trends and a better understanding of the market dynamics, auto-identification of best vendors &amp; insights into best bidding price range.</a:t>
            </a:r>
          </a:p>
          <a:p>
            <a:r>
              <a:rPr lang="en-US" sz="2000" dirty="0">
                <a:latin typeface="Times New Roman" panose="02020603050405020304" pitchFamily="18" charset="0"/>
                <a:cs typeface="Times New Roman" panose="02020603050405020304" pitchFamily="18" charset="0"/>
              </a:rPr>
              <a:t>Vendors / suppliers receive a template score card that sparks more competitive bidding.</a:t>
            </a:r>
          </a:p>
          <a:p>
            <a:r>
              <a:rPr lang="en-US" sz="2000" dirty="0">
                <a:latin typeface="Times New Roman" panose="02020603050405020304" pitchFamily="18" charset="0"/>
                <a:cs typeface="Times New Roman" panose="02020603050405020304" pitchFamily="18" charset="0"/>
              </a:rPr>
              <a:t>Integration of the analysis results on the backend which depend on the user input, to the front end in the interface is the primary goal</a:t>
            </a:r>
            <a:endParaRPr lang="en-IN"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D0CCE8F-6B65-406D-9DE7-B1761B854EBA}"/>
              </a:ext>
            </a:extLst>
          </p:cNvPr>
          <p:cNvSpPr>
            <a:spLocks noGrp="1"/>
          </p:cNvSpPr>
          <p:nvPr>
            <p:ph type="sldNum" sz="quarter" idx="12"/>
          </p:nvPr>
        </p:nvSpPr>
        <p:spPr/>
        <p:txBody>
          <a:bodyPr/>
          <a:lstStyle/>
          <a:p>
            <a:fld id="{9B618960-8005-486C-9A75-10CB2AAC16F9}" type="slidenum">
              <a:rPr lang="en-US" smtClean="0"/>
              <a:t>4</a:t>
            </a:fld>
            <a:endParaRPr lang="en-US" dirty="0"/>
          </a:p>
        </p:txBody>
      </p:sp>
    </p:spTree>
    <p:extLst>
      <p:ext uri="{BB962C8B-B14F-4D97-AF65-F5344CB8AC3E}">
        <p14:creationId xmlns:p14="http://schemas.microsoft.com/office/powerpoint/2010/main" val="4254065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5F7E-4D60-41C5-9816-80B105A279CB}"/>
              </a:ext>
            </a:extLst>
          </p:cNvPr>
          <p:cNvSpPr>
            <a:spLocks noGrp="1"/>
          </p:cNvSpPr>
          <p:nvPr>
            <p:ph type="title"/>
          </p:nvPr>
        </p:nvSpPr>
        <p:spPr>
          <a:xfrm>
            <a:off x="838200" y="365126"/>
            <a:ext cx="10515600" cy="907084"/>
          </a:xfrm>
        </p:spPr>
        <p:txBody>
          <a:bodyPr>
            <a:normAutofit/>
          </a:bodyPr>
          <a:lstStyle/>
          <a:p>
            <a:r>
              <a:rPr lang="en-US" sz="3600" b="1" dirty="0">
                <a:latin typeface="Times New Roman" panose="02020603050405020304" pitchFamily="18" charset="0"/>
                <a:cs typeface="Times New Roman" panose="02020603050405020304" pitchFamily="18" charset="0"/>
              </a:rPr>
              <a:t>Literature Survey</a:t>
            </a:r>
            <a:endParaRPr lang="en-IN" sz="3600" b="1"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5876E3C7-22EE-412F-A48C-B152E9ED956C}"/>
              </a:ext>
            </a:extLst>
          </p:cNvPr>
          <p:cNvGraphicFramePr>
            <a:graphicFrameLocks noGrp="1"/>
          </p:cNvGraphicFramePr>
          <p:nvPr>
            <p:extLst>
              <p:ext uri="{D42A27DB-BD31-4B8C-83A1-F6EECF244321}">
                <p14:modId xmlns:p14="http://schemas.microsoft.com/office/powerpoint/2010/main" val="372363085"/>
              </p:ext>
            </p:extLst>
          </p:nvPr>
        </p:nvGraphicFramePr>
        <p:xfrm>
          <a:off x="838200" y="1560790"/>
          <a:ext cx="10515600" cy="3607557"/>
        </p:xfrm>
        <a:graphic>
          <a:graphicData uri="http://schemas.openxmlformats.org/drawingml/2006/table">
            <a:tbl>
              <a:tblPr firstRow="1" bandRow="1">
                <a:tableStyleId>{5C22544A-7EE6-4342-B048-85BDC9FD1C3A}</a:tableStyleId>
              </a:tblPr>
              <a:tblGrid>
                <a:gridCol w="1136374">
                  <a:extLst>
                    <a:ext uri="{9D8B030D-6E8A-4147-A177-3AD203B41FA5}">
                      <a16:colId xmlns:a16="http://schemas.microsoft.com/office/drawing/2014/main" val="2849827128"/>
                    </a:ext>
                  </a:extLst>
                </a:gridCol>
                <a:gridCol w="2531165">
                  <a:extLst>
                    <a:ext uri="{9D8B030D-6E8A-4147-A177-3AD203B41FA5}">
                      <a16:colId xmlns:a16="http://schemas.microsoft.com/office/drawing/2014/main" val="342867103"/>
                    </a:ext>
                  </a:extLst>
                </a:gridCol>
                <a:gridCol w="2292626">
                  <a:extLst>
                    <a:ext uri="{9D8B030D-6E8A-4147-A177-3AD203B41FA5}">
                      <a16:colId xmlns:a16="http://schemas.microsoft.com/office/drawing/2014/main" val="3586282830"/>
                    </a:ext>
                  </a:extLst>
                </a:gridCol>
                <a:gridCol w="2107096">
                  <a:extLst>
                    <a:ext uri="{9D8B030D-6E8A-4147-A177-3AD203B41FA5}">
                      <a16:colId xmlns:a16="http://schemas.microsoft.com/office/drawing/2014/main" val="939730373"/>
                    </a:ext>
                  </a:extLst>
                </a:gridCol>
                <a:gridCol w="2448339">
                  <a:extLst>
                    <a:ext uri="{9D8B030D-6E8A-4147-A177-3AD203B41FA5}">
                      <a16:colId xmlns:a16="http://schemas.microsoft.com/office/drawing/2014/main" val="2750001320"/>
                    </a:ext>
                  </a:extLst>
                </a:gridCol>
              </a:tblGrid>
              <a:tr h="775456">
                <a:tc>
                  <a:txBody>
                    <a:bodyPr/>
                    <a:lstStyle/>
                    <a:p>
                      <a:pPr algn="ctr"/>
                      <a:r>
                        <a:rPr lang="en-US" sz="2000" dirty="0">
                          <a:latin typeface="Times New Roman" panose="02020603050405020304" pitchFamily="18" charset="0"/>
                          <a:cs typeface="Times New Roman" panose="02020603050405020304" pitchFamily="18" charset="0"/>
                        </a:rPr>
                        <a:t>YEAR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JOURNAL</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TITLE / AUTHOR</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FINDINGS</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PROJECT RELEVANCE</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9577247"/>
                  </a:ext>
                </a:extLst>
              </a:tr>
              <a:tr h="2832101">
                <a:tc>
                  <a:txBody>
                    <a:bodyPr/>
                    <a:lstStyle/>
                    <a:p>
                      <a:pPr algn="ctr"/>
                      <a:r>
                        <a:rPr lang="en-US" sz="1800" dirty="0">
                          <a:latin typeface="Times New Roman" panose="02020603050405020304" pitchFamily="18" charset="0"/>
                          <a:cs typeface="Times New Roman" panose="02020603050405020304" pitchFamily="18" charset="0"/>
                        </a:rPr>
                        <a:t>2020</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International Journal of Engineering &amp; Information Systems</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dirty="0">
                          <a:latin typeface="Times New Roman" panose="02020603050405020304" pitchFamily="18" charset="0"/>
                          <a:cs typeface="Times New Roman" panose="02020603050405020304" pitchFamily="18" charset="0"/>
                        </a:rPr>
                        <a:t>Book’s Rating Prediction Using Just Neural Network</a:t>
                      </a:r>
                    </a:p>
                    <a:p>
                      <a:pPr algn="ct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Author: Alaa Mazen Maghari, Iman Ali Al-Najjar, Said Jamil Al-Iagtah, Samy S. Abu-Naser</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Normalization is required when rating values to be predicted are very small compared to input integer parameters</a:t>
                      </a:r>
                      <a:endParaRPr lang="en-IN" sz="1800" dirty="0">
                        <a:latin typeface="Times New Roman" panose="02020603050405020304" pitchFamily="18" charset="0"/>
                        <a:cs typeface="Times New Roman" panose="02020603050405020304" pitchFamily="18" charset="0"/>
                      </a:endParaRPr>
                    </a:p>
                  </a:txBody>
                  <a:tcPr/>
                </a:tc>
                <a:tc>
                  <a:txBody>
                    <a:bodyPr/>
                    <a:lstStyle/>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We don’t need to perform normalization as input values are in the same range as ratings to be predicted</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4661187"/>
                  </a:ext>
                </a:extLst>
              </a:tr>
            </a:tbl>
          </a:graphicData>
        </a:graphic>
      </p:graphicFrame>
      <p:sp>
        <p:nvSpPr>
          <p:cNvPr id="5" name="Slide Number Placeholder 4">
            <a:extLst>
              <a:ext uri="{FF2B5EF4-FFF2-40B4-BE49-F238E27FC236}">
                <a16:creationId xmlns:a16="http://schemas.microsoft.com/office/drawing/2014/main" id="{1F9E95D2-A0A9-4888-BE3A-2C785E4B2777}"/>
              </a:ext>
            </a:extLst>
          </p:cNvPr>
          <p:cNvSpPr>
            <a:spLocks noGrp="1"/>
          </p:cNvSpPr>
          <p:nvPr>
            <p:ph type="sldNum" sz="quarter" idx="12"/>
          </p:nvPr>
        </p:nvSpPr>
        <p:spPr/>
        <p:txBody>
          <a:bodyPr/>
          <a:lstStyle/>
          <a:p>
            <a:fld id="{9B618960-8005-486C-9A75-10CB2AAC16F9}" type="slidenum">
              <a:rPr lang="en-US" smtClean="0"/>
              <a:t>5</a:t>
            </a:fld>
            <a:endParaRPr lang="en-US" dirty="0"/>
          </a:p>
        </p:txBody>
      </p:sp>
    </p:spTree>
    <p:extLst>
      <p:ext uri="{BB962C8B-B14F-4D97-AF65-F5344CB8AC3E}">
        <p14:creationId xmlns:p14="http://schemas.microsoft.com/office/powerpoint/2010/main" val="177094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9DA8EE6-6011-4413-90B0-7E5322A6ADE8}"/>
              </a:ext>
            </a:extLst>
          </p:cNvPr>
          <p:cNvGraphicFramePr>
            <a:graphicFrameLocks noGrp="1"/>
          </p:cNvGraphicFramePr>
          <p:nvPr>
            <p:extLst>
              <p:ext uri="{D42A27DB-BD31-4B8C-83A1-F6EECF244321}">
                <p14:modId xmlns:p14="http://schemas.microsoft.com/office/powerpoint/2010/main" val="3810682509"/>
              </p:ext>
            </p:extLst>
          </p:nvPr>
        </p:nvGraphicFramePr>
        <p:xfrm>
          <a:off x="838200" y="662609"/>
          <a:ext cx="10515600" cy="3722535"/>
        </p:xfrm>
        <a:graphic>
          <a:graphicData uri="http://schemas.openxmlformats.org/drawingml/2006/table">
            <a:tbl>
              <a:tblPr firstRow="1" bandRow="1">
                <a:tableStyleId>{5C22544A-7EE6-4342-B048-85BDC9FD1C3A}</a:tableStyleId>
              </a:tblPr>
              <a:tblGrid>
                <a:gridCol w="1136374">
                  <a:extLst>
                    <a:ext uri="{9D8B030D-6E8A-4147-A177-3AD203B41FA5}">
                      <a16:colId xmlns:a16="http://schemas.microsoft.com/office/drawing/2014/main" val="3688959640"/>
                    </a:ext>
                  </a:extLst>
                </a:gridCol>
                <a:gridCol w="2531165">
                  <a:extLst>
                    <a:ext uri="{9D8B030D-6E8A-4147-A177-3AD203B41FA5}">
                      <a16:colId xmlns:a16="http://schemas.microsoft.com/office/drawing/2014/main" val="676541917"/>
                    </a:ext>
                  </a:extLst>
                </a:gridCol>
                <a:gridCol w="2292626">
                  <a:extLst>
                    <a:ext uri="{9D8B030D-6E8A-4147-A177-3AD203B41FA5}">
                      <a16:colId xmlns:a16="http://schemas.microsoft.com/office/drawing/2014/main" val="590945639"/>
                    </a:ext>
                  </a:extLst>
                </a:gridCol>
                <a:gridCol w="2107096">
                  <a:extLst>
                    <a:ext uri="{9D8B030D-6E8A-4147-A177-3AD203B41FA5}">
                      <a16:colId xmlns:a16="http://schemas.microsoft.com/office/drawing/2014/main" val="3784230470"/>
                    </a:ext>
                  </a:extLst>
                </a:gridCol>
                <a:gridCol w="2448339">
                  <a:extLst>
                    <a:ext uri="{9D8B030D-6E8A-4147-A177-3AD203B41FA5}">
                      <a16:colId xmlns:a16="http://schemas.microsoft.com/office/drawing/2014/main" val="1126988774"/>
                    </a:ext>
                  </a:extLst>
                </a:gridCol>
              </a:tblGrid>
              <a:tr h="583095">
                <a:tc>
                  <a:txBody>
                    <a:bodyPr/>
                    <a:lstStyle/>
                    <a:p>
                      <a:pPr algn="ctr"/>
                      <a:r>
                        <a:rPr lang="en-US" sz="2000" b="1" dirty="0">
                          <a:solidFill>
                            <a:schemeClr val="bg1"/>
                          </a:solidFill>
                          <a:latin typeface="Times New Roman" panose="02020603050405020304" pitchFamily="18" charset="0"/>
                          <a:cs typeface="Times New Roman" panose="02020603050405020304" pitchFamily="18" charset="0"/>
                        </a:rPr>
                        <a:t>YEAR</a:t>
                      </a:r>
                      <a:endParaRPr lang="en-IN" sz="2000" b="1"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ctr"/>
                      <a:r>
                        <a:rPr lang="en-US" sz="2000" b="1" dirty="0">
                          <a:solidFill>
                            <a:schemeClr val="bg1"/>
                          </a:solidFill>
                          <a:latin typeface="Times New Roman" panose="02020603050405020304" pitchFamily="18" charset="0"/>
                          <a:cs typeface="Times New Roman" panose="02020603050405020304" pitchFamily="18" charset="0"/>
                        </a:rPr>
                        <a:t>JOURNAL</a:t>
                      </a:r>
                      <a:endParaRPr lang="en-IN" sz="2000" b="1"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ctr"/>
                      <a:r>
                        <a:rPr lang="en-US" sz="2000" b="1" dirty="0">
                          <a:solidFill>
                            <a:schemeClr val="bg1"/>
                          </a:solidFill>
                          <a:latin typeface="Times New Roman" panose="02020603050405020304" pitchFamily="18" charset="0"/>
                          <a:cs typeface="Times New Roman" panose="02020603050405020304" pitchFamily="18" charset="0"/>
                        </a:rPr>
                        <a:t>TITLE / AUTHOR</a:t>
                      </a:r>
                      <a:endParaRPr lang="en-IN" sz="2000" b="1"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ctr"/>
                      <a:r>
                        <a:rPr lang="en-US" sz="2000" b="1" dirty="0">
                          <a:solidFill>
                            <a:schemeClr val="bg1"/>
                          </a:solidFill>
                          <a:latin typeface="Times New Roman" panose="02020603050405020304" pitchFamily="18" charset="0"/>
                          <a:cs typeface="Times New Roman" panose="02020603050405020304" pitchFamily="18" charset="0"/>
                        </a:rPr>
                        <a:t>FINDINGS</a:t>
                      </a:r>
                      <a:endParaRPr lang="en-IN" sz="2000" b="1"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algn="ctr"/>
                      <a:r>
                        <a:rPr lang="en-US" sz="2000" b="1" dirty="0">
                          <a:solidFill>
                            <a:schemeClr val="bg1"/>
                          </a:solidFill>
                          <a:latin typeface="Times New Roman" panose="02020603050405020304" pitchFamily="18" charset="0"/>
                          <a:cs typeface="Times New Roman" panose="02020603050405020304" pitchFamily="18" charset="0"/>
                        </a:rPr>
                        <a:t>PROJECT RELEVANCE</a:t>
                      </a:r>
                      <a:endParaRPr lang="en-IN" sz="2000" b="1"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extLst>
                  <a:ext uri="{0D108BD9-81ED-4DB2-BD59-A6C34878D82A}">
                    <a16:rowId xmlns:a16="http://schemas.microsoft.com/office/drawing/2014/main" val="997782424"/>
                  </a:ext>
                </a:extLst>
              </a:tr>
              <a:tr h="3021495">
                <a:tc>
                  <a:txBody>
                    <a:bodyPr/>
                    <a:lstStyle/>
                    <a:p>
                      <a:pPr algn="ctr"/>
                      <a:r>
                        <a:rPr lang="en-US" sz="1800" b="0" dirty="0">
                          <a:solidFill>
                            <a:schemeClr val="tx1"/>
                          </a:solidFill>
                          <a:latin typeface="Times New Roman" panose="02020603050405020304" pitchFamily="18" charset="0"/>
                          <a:cs typeface="Times New Roman" panose="02020603050405020304" pitchFamily="18" charset="0"/>
                        </a:rPr>
                        <a:t>2003</a:t>
                      </a:r>
                      <a:endParaRPr lang="en-IN" sz="1800"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r>
                        <a:rPr lang="en-US" sz="1800" b="0" dirty="0">
                          <a:solidFill>
                            <a:schemeClr val="tx1"/>
                          </a:solidFill>
                          <a:latin typeface="Times New Roman" panose="02020603050405020304" pitchFamily="18" charset="0"/>
                          <a:cs typeface="Times New Roman" panose="02020603050405020304" pitchFamily="18" charset="0"/>
                        </a:rPr>
                        <a:t>ELSEVIER</a:t>
                      </a:r>
                      <a:endParaRPr lang="en-IN" sz="1800"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r>
                        <a:rPr lang="en-US" sz="1800" b="0" kern="1200" dirty="0">
                          <a:solidFill>
                            <a:schemeClr val="tx1"/>
                          </a:solidFill>
                          <a:effectLst/>
                          <a:latin typeface="Times New Roman" panose="02020603050405020304" pitchFamily="18" charset="0"/>
                          <a:ea typeface="+mn-ea"/>
                          <a:cs typeface="Times New Roman" panose="02020603050405020304" pitchFamily="18" charset="0"/>
                        </a:rPr>
                        <a:t>Credit rating analysis with support vector machines and neural networks: a market comparative study</a:t>
                      </a:r>
                    </a:p>
                    <a:p>
                      <a:pPr algn="ctr"/>
                      <a:endParaRPr lang="en-US" sz="1800" b="0" dirty="0">
                        <a:solidFill>
                          <a:schemeClr val="tx1"/>
                        </a:solidFill>
                        <a:latin typeface="Times New Roman" panose="02020603050405020304" pitchFamily="18" charset="0"/>
                        <a:cs typeface="Times New Roman" panose="02020603050405020304" pitchFamily="18" charset="0"/>
                      </a:endParaRPr>
                    </a:p>
                    <a:p>
                      <a:pPr algn="just"/>
                      <a:r>
                        <a:rPr lang="en-US" sz="1800" b="0" dirty="0">
                          <a:solidFill>
                            <a:schemeClr val="tx1"/>
                          </a:solidFill>
                          <a:latin typeface="Times New Roman" panose="02020603050405020304" pitchFamily="18" charset="0"/>
                          <a:cs typeface="Times New Roman" panose="02020603050405020304" pitchFamily="18" charset="0"/>
                        </a:rPr>
                        <a:t>Author: </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Zan Huang, Hsinchun Chen, Chia-Jung Hsu, Wun-Hwa Chen, Soushan Wu</a:t>
                      </a:r>
                      <a:endParaRPr lang="en-IN" sz="1800"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r>
                        <a:rPr lang="en-US" sz="1800" b="0" kern="1200" dirty="0">
                          <a:solidFill>
                            <a:schemeClr val="tx1"/>
                          </a:solidFill>
                          <a:effectLst/>
                          <a:latin typeface="Times New Roman" panose="02020603050405020304" pitchFamily="18" charset="0"/>
                          <a:ea typeface="+mn-ea"/>
                          <a:cs typeface="Times New Roman" panose="02020603050405020304" pitchFamily="18" charset="0"/>
                        </a:rPr>
                        <a:t>SVM (Support Vector Machine) achieved accuracy comparable to BNN (Backpropagation Neural Network)</a:t>
                      </a:r>
                      <a:endParaRPr lang="en-IN" sz="1800"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r>
                        <a:rPr lang="en-US" sz="1800" b="0" kern="1200" dirty="0">
                          <a:solidFill>
                            <a:schemeClr val="tx1"/>
                          </a:solidFill>
                          <a:effectLst/>
                          <a:latin typeface="Times New Roman" panose="02020603050405020304" pitchFamily="18" charset="0"/>
                          <a:ea typeface="+mn-ea"/>
                          <a:cs typeface="Times New Roman" panose="02020603050405020304" pitchFamily="18" charset="0"/>
                        </a:rPr>
                        <a:t>We need to decide whether to use a neural network or a ML algorithm (SVM) to make our vendor rating prediction. As overall rating is subject to individual judgement neural network seems more feasible</a:t>
                      </a:r>
                      <a:endParaRPr lang="en-IN" sz="1800" b="0" dirty="0">
                        <a:solidFill>
                          <a:schemeClr val="tx1"/>
                        </a:solidFill>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3980789230"/>
                  </a:ext>
                </a:extLst>
              </a:tr>
            </a:tbl>
          </a:graphicData>
        </a:graphic>
      </p:graphicFrame>
      <p:sp>
        <p:nvSpPr>
          <p:cNvPr id="3" name="Slide Number Placeholder 2">
            <a:extLst>
              <a:ext uri="{FF2B5EF4-FFF2-40B4-BE49-F238E27FC236}">
                <a16:creationId xmlns:a16="http://schemas.microsoft.com/office/drawing/2014/main" id="{07AD4CEA-CF7C-4FD7-BA3E-E1EE62363C01}"/>
              </a:ext>
            </a:extLst>
          </p:cNvPr>
          <p:cNvSpPr>
            <a:spLocks noGrp="1"/>
          </p:cNvSpPr>
          <p:nvPr>
            <p:ph type="sldNum" sz="quarter" idx="12"/>
          </p:nvPr>
        </p:nvSpPr>
        <p:spPr/>
        <p:txBody>
          <a:bodyPr/>
          <a:lstStyle/>
          <a:p>
            <a:fld id="{9B618960-8005-486C-9A75-10CB2AAC16F9}" type="slidenum">
              <a:rPr lang="en-US" smtClean="0"/>
              <a:t>6</a:t>
            </a:fld>
            <a:endParaRPr lang="en-US" dirty="0"/>
          </a:p>
        </p:txBody>
      </p:sp>
    </p:spTree>
    <p:extLst>
      <p:ext uri="{BB962C8B-B14F-4D97-AF65-F5344CB8AC3E}">
        <p14:creationId xmlns:p14="http://schemas.microsoft.com/office/powerpoint/2010/main" val="2580902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3622-8201-4636-B18C-E7EF18BF5932}"/>
              </a:ext>
            </a:extLst>
          </p:cNvPr>
          <p:cNvSpPr>
            <a:spLocks noGrp="1"/>
          </p:cNvSpPr>
          <p:nvPr>
            <p:ph type="title"/>
          </p:nvPr>
        </p:nvSpPr>
        <p:spPr>
          <a:xfrm>
            <a:off x="838200" y="365126"/>
            <a:ext cx="10515600" cy="801066"/>
          </a:xfrm>
        </p:spPr>
        <p:txBody>
          <a:bodyPr>
            <a:normAutofit/>
          </a:bodyPr>
          <a:lstStyle/>
          <a:p>
            <a:r>
              <a:rPr lang="en-US" sz="3600" b="1" dirty="0">
                <a:latin typeface="Times New Roman" panose="02020603050405020304" pitchFamily="18" charset="0"/>
                <a:cs typeface="Times New Roman" panose="02020603050405020304" pitchFamily="18" charset="0"/>
              </a:rPr>
              <a:t>Problem Definition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134CA7B-9BFB-4C6D-BF53-9C12973546CF}"/>
              </a:ext>
            </a:extLst>
          </p:cNvPr>
          <p:cNvSpPr>
            <a:spLocks noGrp="1"/>
          </p:cNvSpPr>
          <p:nvPr>
            <p:ph idx="1"/>
          </p:nvPr>
        </p:nvSpPr>
        <p:spPr>
          <a:xfrm>
            <a:off x="838200" y="1417983"/>
            <a:ext cx="10515600" cy="2570921"/>
          </a:xfrm>
        </p:spPr>
        <p:txBody>
          <a:bodyPr>
            <a:normAutofit/>
          </a:bodyPr>
          <a:lstStyle/>
          <a:p>
            <a:r>
              <a:rPr lang="en-US" sz="2000" dirty="0">
                <a:latin typeface="Times New Roman" panose="02020603050405020304" pitchFamily="18" charset="0"/>
                <a:cs typeface="Times New Roman" panose="02020603050405020304" pitchFamily="18" charset="0"/>
              </a:rPr>
              <a:t>The absence of visibility of open market trends and dynamics due to unstructured details of past purchases.</a:t>
            </a:r>
          </a:p>
          <a:p>
            <a:r>
              <a:rPr lang="en-US" sz="2000" dirty="0">
                <a:latin typeface="Times New Roman" panose="02020603050405020304" pitchFamily="18" charset="0"/>
                <a:cs typeface="Times New Roman" panose="02020603050405020304" pitchFamily="18" charset="0"/>
              </a:rPr>
              <a:t>Losing of negotiation window</a:t>
            </a:r>
            <a:r>
              <a:rPr lang="en-US" sz="2000" b="0" dirty="0">
                <a:latin typeface="Times New Roman" panose="02020603050405020304" pitchFamily="18" charset="0"/>
                <a:cs typeface="Times New Roman" panose="02020603050405020304" pitchFamily="18" charset="0"/>
              </a:rPr>
              <a:t> due to </a:t>
            </a:r>
            <a:r>
              <a:rPr lang="en-US" sz="2000" dirty="0">
                <a:latin typeface="Times New Roman" panose="02020603050405020304" pitchFamily="18" charset="0"/>
                <a:cs typeface="Times New Roman" panose="02020603050405020304" pitchFamily="18" charset="0"/>
              </a:rPr>
              <a:t>absence of negotiation pre-requisites</a:t>
            </a:r>
            <a:r>
              <a:rPr lang="en-US" sz="2000" b="0" dirty="0">
                <a:latin typeface="Times New Roman" panose="02020603050405020304" pitchFamily="18" charset="0"/>
                <a:cs typeface="Times New Roman" panose="02020603050405020304" pitchFamily="18" charset="0"/>
              </a:rPr>
              <a:t> (Analysis of latest market trends and price movements, auto identification of best qualifying vendors, indication of best bidding price range for negotiation.</a:t>
            </a:r>
          </a:p>
          <a:p>
            <a:r>
              <a:rPr lang="en-US" sz="2000" dirty="0">
                <a:latin typeface="Times New Roman" panose="02020603050405020304" pitchFamily="18" charset="0"/>
                <a:cs typeface="Times New Roman" panose="02020603050405020304" pitchFamily="18" charset="0"/>
              </a:rPr>
              <a:t>No feedback</a:t>
            </a:r>
            <a:r>
              <a:rPr lang="en-US" sz="2000" b="0" dirty="0">
                <a:latin typeface="Times New Roman" panose="02020603050405020304" pitchFamily="18" charset="0"/>
                <a:cs typeface="Times New Roman" panose="02020603050405020304" pitchFamily="18" charset="0"/>
              </a:rPr>
              <a:t> for vendors to promote more competitive bidding.</a:t>
            </a:r>
          </a:p>
          <a:p>
            <a:r>
              <a:rPr lang="en-US" sz="2000" dirty="0">
                <a:latin typeface="Times New Roman" panose="02020603050405020304" pitchFamily="18" charset="0"/>
                <a:cs typeface="Times New Roman" panose="02020603050405020304" pitchFamily="18" charset="0"/>
              </a:rPr>
              <a:t>No one-stop platform</a:t>
            </a:r>
            <a:r>
              <a:rPr lang="en-US" sz="2000" b="0" dirty="0">
                <a:latin typeface="Times New Roman" panose="02020603050405020304" pitchFamily="18" charset="0"/>
                <a:cs typeface="Times New Roman" panose="02020603050405020304" pitchFamily="18" charset="0"/>
              </a:rPr>
              <a:t> for </a:t>
            </a:r>
            <a:r>
              <a:rPr lang="en-US" sz="2000" dirty="0">
                <a:latin typeface="Times New Roman" panose="02020603050405020304" pitchFamily="18" charset="0"/>
                <a:cs typeface="Times New Roman" panose="02020603050405020304" pitchFamily="18" charset="0"/>
              </a:rPr>
              <a:t>assisting</a:t>
            </a:r>
            <a:r>
              <a:rPr lang="en-US" sz="2000" b="0" dirty="0">
                <a:latin typeface="Times New Roman" panose="02020603050405020304" pitchFamily="18" charset="0"/>
                <a:cs typeface="Times New Roman" panose="02020603050405020304" pitchFamily="18" charset="0"/>
              </a:rPr>
              <a:t> all procurement related users. </a:t>
            </a:r>
          </a:p>
        </p:txBody>
      </p:sp>
      <p:sp>
        <p:nvSpPr>
          <p:cNvPr id="5" name="Slide Number Placeholder 4">
            <a:extLst>
              <a:ext uri="{FF2B5EF4-FFF2-40B4-BE49-F238E27FC236}">
                <a16:creationId xmlns:a16="http://schemas.microsoft.com/office/drawing/2014/main" id="{5721ABAA-A667-4F56-AB8C-F4A29AD1C5E0}"/>
              </a:ext>
            </a:extLst>
          </p:cNvPr>
          <p:cNvSpPr>
            <a:spLocks noGrp="1"/>
          </p:cNvSpPr>
          <p:nvPr>
            <p:ph type="sldNum" sz="quarter" idx="12"/>
          </p:nvPr>
        </p:nvSpPr>
        <p:spPr/>
        <p:txBody>
          <a:bodyPr/>
          <a:lstStyle/>
          <a:p>
            <a:fld id="{9B618960-8005-486C-9A75-10CB2AAC16F9}" type="slidenum">
              <a:rPr lang="en-US" smtClean="0"/>
              <a:t>7</a:t>
            </a:fld>
            <a:endParaRPr lang="en-US" dirty="0"/>
          </a:p>
        </p:txBody>
      </p:sp>
    </p:spTree>
    <p:extLst>
      <p:ext uri="{BB962C8B-B14F-4D97-AF65-F5344CB8AC3E}">
        <p14:creationId xmlns:p14="http://schemas.microsoft.com/office/powerpoint/2010/main" val="233085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5774-ACFA-43A7-B671-0BB6AB76F81C}"/>
              </a:ext>
            </a:extLst>
          </p:cNvPr>
          <p:cNvSpPr>
            <a:spLocks noGrp="1"/>
          </p:cNvSpPr>
          <p:nvPr>
            <p:ph type="title"/>
          </p:nvPr>
        </p:nvSpPr>
        <p:spPr>
          <a:xfrm>
            <a:off x="838200" y="365126"/>
            <a:ext cx="10515600" cy="651581"/>
          </a:xfrm>
        </p:spPr>
        <p:txBody>
          <a:bodyPr>
            <a:normAutofit/>
          </a:bodyPr>
          <a:lstStyle/>
          <a:p>
            <a:r>
              <a:rPr lang="en-US" sz="3600" b="1" dirty="0">
                <a:latin typeface="Times New Roman" panose="02020603050405020304" pitchFamily="18" charset="0"/>
                <a:cs typeface="Times New Roman" panose="02020603050405020304" pitchFamily="18" charset="0"/>
              </a:rPr>
              <a:t>Solution Strategy</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9DA447-1955-4CFB-8969-1F364CED4E5A}"/>
              </a:ext>
            </a:extLst>
          </p:cNvPr>
          <p:cNvSpPr>
            <a:spLocks noGrp="1"/>
          </p:cNvSpPr>
          <p:nvPr>
            <p:ph idx="1"/>
          </p:nvPr>
        </p:nvSpPr>
        <p:spPr>
          <a:xfrm>
            <a:off x="838200" y="1126507"/>
            <a:ext cx="10515600" cy="1424537"/>
          </a:xfrm>
        </p:spPr>
        <p:txBody>
          <a:bodyPr>
            <a:normAutofit/>
          </a:bodyPr>
          <a:lstStyle/>
          <a:p>
            <a:r>
              <a:rPr lang="en-US" sz="2000" b="1" dirty="0">
                <a:latin typeface="Times New Roman" panose="02020603050405020304" pitchFamily="18" charset="0"/>
                <a:cs typeface="Times New Roman" panose="02020603050405020304" pitchFamily="18" charset="0"/>
              </a:rPr>
              <a:t>A web application </a:t>
            </a:r>
            <a:r>
              <a:rPr lang="en-US" sz="2000" dirty="0">
                <a:latin typeface="Times New Roman" panose="02020603050405020304" pitchFamily="18" charset="0"/>
                <a:cs typeface="Times New Roman" panose="02020603050405020304" pitchFamily="18" charset="0"/>
              </a:rPr>
              <a:t>which relays the results derived from the statistical modelling or processing of data in the backend to the template (web page) corresponding with the user input received at the front end is developed.</a:t>
            </a:r>
          </a:p>
          <a:p>
            <a:r>
              <a:rPr lang="en-US" sz="2000" dirty="0">
                <a:latin typeface="Times New Roman" panose="02020603050405020304" pitchFamily="18" charset="0"/>
                <a:cs typeface="Times New Roman" panose="02020603050405020304" pitchFamily="18" charset="0"/>
              </a:rPr>
              <a:t>The interaction between the application, users and other involved entities is intended as following.</a:t>
            </a:r>
          </a:p>
        </p:txBody>
      </p:sp>
      <p:sp>
        <p:nvSpPr>
          <p:cNvPr id="7" name="Slide Number Placeholder 6">
            <a:extLst>
              <a:ext uri="{FF2B5EF4-FFF2-40B4-BE49-F238E27FC236}">
                <a16:creationId xmlns:a16="http://schemas.microsoft.com/office/drawing/2014/main" id="{5D5398FB-9B00-4A1B-B457-36EA3EF47813}"/>
              </a:ext>
            </a:extLst>
          </p:cNvPr>
          <p:cNvSpPr>
            <a:spLocks noGrp="1"/>
          </p:cNvSpPr>
          <p:nvPr>
            <p:ph type="sldNum" sz="quarter" idx="12"/>
          </p:nvPr>
        </p:nvSpPr>
        <p:spPr/>
        <p:txBody>
          <a:bodyPr/>
          <a:lstStyle/>
          <a:p>
            <a:fld id="{9B618960-8005-486C-9A75-10CB2AAC16F9}" type="slidenum">
              <a:rPr lang="en-US" smtClean="0"/>
              <a:t>8</a:t>
            </a:fld>
            <a:endParaRPr lang="en-US" dirty="0"/>
          </a:p>
        </p:txBody>
      </p:sp>
      <p:sp>
        <p:nvSpPr>
          <p:cNvPr id="41" name="Fig.1- Project target users">
            <a:extLst>
              <a:ext uri="{FF2B5EF4-FFF2-40B4-BE49-F238E27FC236}">
                <a16:creationId xmlns:a16="http://schemas.microsoft.com/office/drawing/2014/main" id="{96AB1F18-FD00-4767-AB3D-F8D177CC0BF4}"/>
              </a:ext>
            </a:extLst>
          </p:cNvPr>
          <p:cNvSpPr txBox="1"/>
          <p:nvPr/>
        </p:nvSpPr>
        <p:spPr>
          <a:xfrm>
            <a:off x="3074504" y="6175060"/>
            <a:ext cx="6042991"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lvl1pPr>
          </a:lstStyle>
          <a:p>
            <a:r>
              <a:rPr sz="1600" dirty="0">
                <a:latin typeface="Times New Roman" panose="02020603050405020304" pitchFamily="18" charset="0"/>
                <a:cs typeface="Times New Roman" panose="02020603050405020304" pitchFamily="18" charset="0"/>
              </a:rPr>
              <a:t>Fig.</a:t>
            </a:r>
            <a:r>
              <a:rPr lang="en-US" sz="1600" dirty="0">
                <a:latin typeface="Times New Roman" panose="02020603050405020304" pitchFamily="18" charset="0"/>
                <a:cs typeface="Times New Roman" panose="02020603050405020304" pitchFamily="18" charset="0"/>
              </a:rPr>
              <a:t>2</a:t>
            </a:r>
            <a:r>
              <a:rPr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Application interaction with users and other involved entities</a:t>
            </a:r>
            <a:endParaRPr sz="1600" dirty="0">
              <a:latin typeface="Times New Roman" panose="02020603050405020304" pitchFamily="18" charset="0"/>
              <a:cs typeface="Times New Roman" panose="02020603050405020304" pitchFamily="18" charset="0"/>
            </a:endParaRPr>
          </a:p>
        </p:txBody>
      </p:sp>
      <p:pic>
        <p:nvPicPr>
          <p:cNvPr id="6" name="Picture 5" descr="Diagram&#10;&#10;Description automatically generated">
            <a:extLst>
              <a:ext uri="{FF2B5EF4-FFF2-40B4-BE49-F238E27FC236}">
                <a16:creationId xmlns:a16="http://schemas.microsoft.com/office/drawing/2014/main" id="{F7E4E7BC-6F95-4A68-9F71-E9726E57E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089" y="2551044"/>
            <a:ext cx="10017822" cy="3543169"/>
          </a:xfrm>
          <a:prstGeom prst="rect">
            <a:avLst/>
          </a:prstGeom>
        </p:spPr>
      </p:pic>
    </p:spTree>
    <p:extLst>
      <p:ext uri="{BB962C8B-B14F-4D97-AF65-F5344CB8AC3E}">
        <p14:creationId xmlns:p14="http://schemas.microsoft.com/office/powerpoint/2010/main" val="162597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3706-E16D-4CA3-8FFE-15F621F85B73}"/>
              </a:ext>
            </a:extLst>
          </p:cNvPr>
          <p:cNvSpPr>
            <a:spLocks noGrp="1"/>
          </p:cNvSpPr>
          <p:nvPr>
            <p:ph type="title"/>
          </p:nvPr>
        </p:nvSpPr>
        <p:spPr>
          <a:xfrm>
            <a:off x="838200" y="351873"/>
            <a:ext cx="10515600" cy="734806"/>
          </a:xfrm>
        </p:spPr>
        <p:txBody>
          <a:bodyPr>
            <a:normAutofit/>
          </a:bodyPr>
          <a:lstStyle/>
          <a:p>
            <a:r>
              <a:rPr lang="en-US" sz="3600" b="1" dirty="0">
                <a:latin typeface="Times New Roman" panose="02020603050405020304" pitchFamily="18" charset="0"/>
                <a:cs typeface="Times New Roman" panose="02020603050405020304" pitchFamily="18" charset="0"/>
              </a:rPr>
              <a:t>Solution Strategy (contd.)</a:t>
            </a:r>
            <a:endParaRPr lang="en-IN" sz="36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7B89C39-630E-4552-B9CD-1814EDF0AC37}"/>
              </a:ext>
            </a:extLst>
          </p:cNvPr>
          <p:cNvSpPr>
            <a:spLocks noGrp="1"/>
          </p:cNvSpPr>
          <p:nvPr>
            <p:ph type="sldNum" sz="quarter" idx="12"/>
          </p:nvPr>
        </p:nvSpPr>
        <p:spPr/>
        <p:txBody>
          <a:bodyPr/>
          <a:lstStyle/>
          <a:p>
            <a:fld id="{9B618960-8005-486C-9A75-10CB2AAC16F9}" type="slidenum">
              <a:rPr lang="en-US" smtClean="0"/>
              <a:t>9</a:t>
            </a:fld>
            <a:endParaRPr lang="en-US" dirty="0"/>
          </a:p>
        </p:txBody>
      </p:sp>
      <p:sp>
        <p:nvSpPr>
          <p:cNvPr id="9" name="Content Placeholder 2">
            <a:extLst>
              <a:ext uri="{FF2B5EF4-FFF2-40B4-BE49-F238E27FC236}">
                <a16:creationId xmlns:a16="http://schemas.microsoft.com/office/drawing/2014/main" id="{5886BB64-8681-47A1-975F-D072DF915120}"/>
              </a:ext>
            </a:extLst>
          </p:cNvPr>
          <p:cNvSpPr txBox="1">
            <a:spLocks/>
          </p:cNvSpPr>
          <p:nvPr/>
        </p:nvSpPr>
        <p:spPr>
          <a:xfrm>
            <a:off x="838200" y="1179443"/>
            <a:ext cx="10515600" cy="49695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Times New Roman" panose="02020603050405020304" pitchFamily="18" charset="0"/>
                <a:cs typeface="Times New Roman" panose="02020603050405020304" pitchFamily="18" charset="0"/>
              </a:rPr>
              <a:t>The web application would be accessible to all as there would be no portability issue. A suitable browser is all that is needed.</a:t>
            </a:r>
          </a:p>
          <a:p>
            <a:pPr algn="just"/>
            <a:r>
              <a:rPr lang="en-US" sz="2000" dirty="0">
                <a:latin typeface="Times New Roman" panose="02020603050405020304" pitchFamily="18" charset="0"/>
                <a:cs typeface="Times New Roman" panose="02020603050405020304" pitchFamily="18" charset="0"/>
              </a:rPr>
              <a:t>Due to many libraries available mostly all data processing, analysis, statistical modelling etc. are done using the Python language. So, a python web framework for developing the web application would make it easier to relay the analysis results to the templates. Hence, we are developing web application using flask micro web framework.</a:t>
            </a:r>
          </a:p>
          <a:p>
            <a:pPr algn="just"/>
            <a:r>
              <a:rPr lang="en-US" sz="2000" dirty="0">
                <a:latin typeface="Times New Roman" panose="02020603050405020304" pitchFamily="18" charset="0"/>
                <a:cs typeface="Times New Roman" panose="02020603050405020304" pitchFamily="18" charset="0"/>
              </a:rPr>
              <a:t>The application needs two data files for processing, the first regarding the procurement details of the past and second would be the performance review of the vendors over the various orders.</a:t>
            </a:r>
          </a:p>
          <a:p>
            <a:pPr algn="just"/>
            <a:r>
              <a:rPr lang="en-US" sz="2000" dirty="0">
                <a:latin typeface="Times New Roman" panose="02020603050405020304" pitchFamily="18" charset="0"/>
                <a:cs typeface="Times New Roman" panose="02020603050405020304" pitchFamily="18" charset="0"/>
              </a:rPr>
              <a:t>The different users (vendor / company exec.) would be able to have different views as the application would direct them to their respective pipelines.</a:t>
            </a:r>
          </a:p>
          <a:p>
            <a:pPr algn="just"/>
            <a:r>
              <a:rPr lang="en-US" sz="2000" dirty="0">
                <a:latin typeface="Times New Roman" panose="02020603050405020304" pitchFamily="18" charset="0"/>
                <a:cs typeface="Times New Roman" panose="02020603050405020304" pitchFamily="18" charset="0"/>
              </a:rPr>
              <a:t>The procurement executives would receive the analysis results and visualizations corresponding to the PR number or Product ID entered by them.</a:t>
            </a:r>
          </a:p>
          <a:p>
            <a:pPr algn="just"/>
            <a:r>
              <a:rPr lang="en-US" sz="2000" dirty="0">
                <a:latin typeface="Times New Roman" panose="02020603050405020304" pitchFamily="18" charset="0"/>
                <a:cs typeface="Times New Roman" panose="02020603050405020304" pitchFamily="18" charset="0"/>
              </a:rPr>
              <a:t>The respective vendors would receive their feedbacks &amp; visualization templates assembled for them.</a:t>
            </a:r>
          </a:p>
        </p:txBody>
      </p:sp>
    </p:spTree>
    <p:extLst>
      <p:ext uri="{BB962C8B-B14F-4D97-AF65-F5344CB8AC3E}">
        <p14:creationId xmlns:p14="http://schemas.microsoft.com/office/powerpoint/2010/main" val="1396734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3408</TotalTime>
  <Words>2653</Words>
  <Application>Microsoft Macintosh PowerPoint</Application>
  <PresentationFormat>Widescreen</PresentationFormat>
  <Paragraphs>262</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Times New Roman</vt:lpstr>
      <vt:lpstr>TimesNewRomanPS</vt:lpstr>
      <vt:lpstr>TimesNewRomanPSMT</vt:lpstr>
      <vt:lpstr>Office Theme</vt:lpstr>
      <vt:lpstr>Major Project Presentation On</vt:lpstr>
      <vt:lpstr>Contents</vt:lpstr>
      <vt:lpstr>Abstract</vt:lpstr>
      <vt:lpstr>Introduction</vt:lpstr>
      <vt:lpstr>Literature Survey</vt:lpstr>
      <vt:lpstr>PowerPoint Presentation</vt:lpstr>
      <vt:lpstr>Problem Definition</vt:lpstr>
      <vt:lpstr>Solution Strategy</vt:lpstr>
      <vt:lpstr>Solution Strategy (contd.)</vt:lpstr>
      <vt:lpstr>Software Requirement &amp; Specification</vt:lpstr>
      <vt:lpstr>Software Requirement &amp; Specification (contd.)</vt:lpstr>
      <vt:lpstr>PowerPoint Presentation</vt:lpstr>
      <vt:lpstr>Design (contd.)</vt:lpstr>
      <vt:lpstr>Design (contd.)</vt:lpstr>
      <vt:lpstr>Design (contd.)</vt:lpstr>
      <vt:lpstr>Methodology</vt:lpstr>
      <vt:lpstr>Methodology (contd.)</vt:lpstr>
      <vt:lpstr>Implementation</vt:lpstr>
      <vt:lpstr>Results and Discussions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Gantt Chart</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Dushyant Singh</dc:creator>
  <cp:lastModifiedBy>DUSHYANT SINGH</cp:lastModifiedBy>
  <cp:revision>107</cp:revision>
  <dcterms:created xsi:type="dcterms:W3CDTF">2021-04-15T03:48:26Z</dcterms:created>
  <dcterms:modified xsi:type="dcterms:W3CDTF">2021-06-12T16:42:28Z</dcterms:modified>
</cp:coreProperties>
</file>